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63" r:id="rId5"/>
    <p:sldId id="277" r:id="rId6"/>
    <p:sldId id="264" r:id="rId7"/>
    <p:sldId id="265" r:id="rId8"/>
    <p:sldId id="267" r:id="rId9"/>
    <p:sldId id="268" r:id="rId10"/>
    <p:sldId id="269" r:id="rId11"/>
    <p:sldId id="278" r:id="rId12"/>
    <p:sldId id="270" r:id="rId13"/>
    <p:sldId id="279" r:id="rId14"/>
    <p:sldId id="271" r:id="rId15"/>
    <p:sldId id="272" r:id="rId16"/>
    <p:sldId id="273" r:id="rId17"/>
    <p:sldId id="274" r:id="rId18"/>
    <p:sldId id="275" r:id="rId19"/>
    <p:sldId id="276" r:id="rId20"/>
    <p:sldId id="280" r:id="rId21"/>
    <p:sldId id="260"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13"/>
    <p:restoredTop sz="96327"/>
  </p:normalViewPr>
  <p:slideViewPr>
    <p:cSldViewPr snapToGrid="0">
      <p:cViewPr varScale="1">
        <p:scale>
          <a:sx n="113" d="100"/>
          <a:sy n="113" d="100"/>
        </p:scale>
        <p:origin x="31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B5BD4D-F006-306D-B70D-1BB60B095A0F}"/>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2EFA827E-D2EA-BA83-409C-FDD09A52E6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FFA09F35-3168-55BE-63A6-F8ED8F9B172A}"/>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6FD1F14B-4158-02BD-4EFD-C18EE45E952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F12EE9C-732E-1C24-DE06-5403522A4E66}"/>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3195075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9EF635-B2AF-15EC-C63E-F6AFE16F48D6}"/>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D0EB1D9F-F592-182E-B51D-9593AFD6C454}"/>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35CAD5E8-DF52-9E2E-6892-6953452AE448}"/>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6CFB91BB-046F-B657-AA04-D73954195C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A0739C-6A22-9C90-F5A7-7E8EAB43C940}"/>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350388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57094C-F0F0-1A53-F6C5-4471CADD5D68}"/>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FC7A349A-2172-E3E9-D30F-BEF9473BDA9D}"/>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561DF59A-A2C4-32F7-AC81-E14F3BBAE880}"/>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9F592654-F717-65E9-62E4-147BA68787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6C4022-96CC-21C0-FBE1-F60903CDD82A}"/>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11018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D28D98-1ADD-2CA0-2B3E-EFA1CDD394E0}"/>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42BC3744-FE5D-7F1E-19F7-36C05E96082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97E9CEF0-5B45-6E33-7E60-3D681C0BE356}"/>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8497AC0B-2D28-0363-1FC4-596BED2DBE4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E4E4DC1-449F-D2D4-4102-B9A27A260921}"/>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2372405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FA014-9824-5D91-616D-0C32158074BD}"/>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F1409C7A-2117-620C-6094-59357FEAB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DF935885-8CD6-087B-1233-09B576BF0ABA}"/>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E720DF9F-50CD-6F73-FB49-9F0551EB01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1CC5DC0-DC75-21D1-18F8-FFDC28485871}"/>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339145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25A411-90E3-E1A1-01E3-94D11CA1A55B}"/>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D41D1355-8E9B-EEB5-7898-D2F55E710CFF}"/>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EC9CB5E2-4FBD-6B2D-60F1-C18174429D0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10BA5EE6-9695-1770-6610-DA05BAD76D7D}"/>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6" name="Marcador de pie de página 5">
            <a:extLst>
              <a:ext uri="{FF2B5EF4-FFF2-40B4-BE49-F238E27FC236}">
                <a16:creationId xmlns:a16="http://schemas.microsoft.com/office/drawing/2014/main" id="{C2924856-E556-0974-15E0-ACABE029A6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9076865-0B72-EBB8-96D1-60E3A259875A}"/>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1336545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54300-8EC1-D96E-6167-160A3798B2C3}"/>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404FA5E6-5DD2-E123-A071-CFDD12EFE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87F3F623-D169-C21D-B0EE-F92692651A99}"/>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35F6F239-D8BB-630A-9D46-058E16B30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622F7FC9-970A-EC8D-7453-3003605E0CF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B02483A3-2C3E-E75D-7E50-C1C0115BE2D1}"/>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8" name="Marcador de pie de página 7">
            <a:extLst>
              <a:ext uri="{FF2B5EF4-FFF2-40B4-BE49-F238E27FC236}">
                <a16:creationId xmlns:a16="http://schemas.microsoft.com/office/drawing/2014/main" id="{4343AD0B-1619-7F1B-C4EA-1BC45DCAB67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3B249B5-2246-4364-F357-CA7A9F27FD4F}"/>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396757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495182-F2D2-97DE-10A0-72B631994B63}"/>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2A8654A6-ABBE-4D3C-AA8A-AFD183CD8CAE}"/>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4" name="Marcador de pie de página 3">
            <a:extLst>
              <a:ext uri="{FF2B5EF4-FFF2-40B4-BE49-F238E27FC236}">
                <a16:creationId xmlns:a16="http://schemas.microsoft.com/office/drawing/2014/main" id="{F352F80A-45CC-99F5-7609-3C64D1781D2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351EB99-7FA3-DCF4-6856-33CDBCC6137A}"/>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218709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F567EE-7642-DADE-7468-DBB76BB11B14}"/>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3" name="Marcador de pie de página 2">
            <a:extLst>
              <a:ext uri="{FF2B5EF4-FFF2-40B4-BE49-F238E27FC236}">
                <a16:creationId xmlns:a16="http://schemas.microsoft.com/office/drawing/2014/main" id="{F42336E1-0CAB-9BF1-B145-25ED2CE9909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3053738-0E46-750E-69E5-117F80A76636}"/>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122268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9F7D2-E7AF-5010-75AF-0E4002F50A06}"/>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01079B0D-1A24-54D1-A463-7E979C2FE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275BB48A-7950-6B23-EF0A-3959D1B94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FFAA182-0815-F2AA-3EBF-E9C5AEBB66E4}"/>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6" name="Marcador de pie de página 5">
            <a:extLst>
              <a:ext uri="{FF2B5EF4-FFF2-40B4-BE49-F238E27FC236}">
                <a16:creationId xmlns:a16="http://schemas.microsoft.com/office/drawing/2014/main" id="{5B2AB900-E3A2-FB9C-003B-3510E52B12C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6D627D4-9F13-A85C-F7C3-80E6CFB2F634}"/>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37596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90111-4323-3C77-5C2F-F24CA3DB232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5746FDDB-162B-B7B0-E41A-7EAECEC9E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0C2FC43-7DD7-0609-6F0F-87905DD84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783D512-2A7A-4B68-8753-F16DFE9497D2}"/>
              </a:ext>
            </a:extLst>
          </p:cNvPr>
          <p:cNvSpPr>
            <a:spLocks noGrp="1"/>
          </p:cNvSpPr>
          <p:nvPr>
            <p:ph type="dt" sz="half" idx="10"/>
          </p:nvPr>
        </p:nvSpPr>
        <p:spPr/>
        <p:txBody>
          <a:bodyPr/>
          <a:lstStyle/>
          <a:p>
            <a:fld id="{B483A4D8-85A8-3D46-A426-514410EA1B25}" type="datetimeFigureOut">
              <a:rPr lang="es-CO" smtClean="0"/>
              <a:t>31/07/2023</a:t>
            </a:fld>
            <a:endParaRPr lang="es-CO"/>
          </a:p>
        </p:txBody>
      </p:sp>
      <p:sp>
        <p:nvSpPr>
          <p:cNvPr id="6" name="Marcador de pie de página 5">
            <a:extLst>
              <a:ext uri="{FF2B5EF4-FFF2-40B4-BE49-F238E27FC236}">
                <a16:creationId xmlns:a16="http://schemas.microsoft.com/office/drawing/2014/main" id="{8807E045-DEA7-941D-1B12-B9085E3CF5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2A6E1D8-BA06-CE38-62A6-90C6329FD258}"/>
              </a:ext>
            </a:extLst>
          </p:cNvPr>
          <p:cNvSpPr>
            <a:spLocks noGrp="1"/>
          </p:cNvSpPr>
          <p:nvPr>
            <p:ph type="sldNum" sz="quarter" idx="12"/>
          </p:nvPr>
        </p:nvSpPr>
        <p:spPr/>
        <p:txBody>
          <a:bodyPr/>
          <a:lstStyle/>
          <a:p>
            <a:fld id="{37AAAFF7-6975-ED4A-92EF-E184FE77DF37}" type="slidenum">
              <a:rPr lang="es-CO" smtClean="0"/>
              <a:t>‹Nº›</a:t>
            </a:fld>
            <a:endParaRPr lang="es-CO"/>
          </a:p>
        </p:txBody>
      </p:sp>
    </p:spTree>
    <p:extLst>
      <p:ext uri="{BB962C8B-B14F-4D97-AF65-F5344CB8AC3E}">
        <p14:creationId xmlns:p14="http://schemas.microsoft.com/office/powerpoint/2010/main" val="280423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71F39CA-5645-0ECE-F63F-48C11295C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2B92B1B9-1FC5-8199-309B-2811CE664C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CE7B3E6E-7BEE-96A8-8307-2290D70574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83A4D8-85A8-3D46-A426-514410EA1B25}" type="datetimeFigureOut">
              <a:rPr lang="es-CO" smtClean="0"/>
              <a:t>31/07/2023</a:t>
            </a:fld>
            <a:endParaRPr lang="es-CO"/>
          </a:p>
        </p:txBody>
      </p:sp>
      <p:sp>
        <p:nvSpPr>
          <p:cNvPr id="5" name="Marcador de pie de página 4">
            <a:extLst>
              <a:ext uri="{FF2B5EF4-FFF2-40B4-BE49-F238E27FC236}">
                <a16:creationId xmlns:a16="http://schemas.microsoft.com/office/drawing/2014/main" id="{45CB6CFF-1532-63F2-1856-0A698FA16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8C343DC-25F2-75E0-A4F1-5BD342A86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AAFF7-6975-ED4A-92EF-E184FE77DF37}" type="slidenum">
              <a:rPr lang="es-CO" smtClean="0"/>
              <a:t>‹Nº›</a:t>
            </a:fld>
            <a:endParaRPr lang="es-CO"/>
          </a:p>
        </p:txBody>
      </p:sp>
    </p:spTree>
    <p:extLst>
      <p:ext uri="{BB962C8B-B14F-4D97-AF65-F5344CB8AC3E}">
        <p14:creationId xmlns:p14="http://schemas.microsoft.com/office/powerpoint/2010/main" val="3557968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uan.acevedo3148@uco.net.co"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jacevedo@soyuco.edu.c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ardzone.es/tutoriales/componentes/puertos-entrada-salid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www.tsmc.com/english" TargetMode="External"/><Relationship Id="rId3" Type="http://schemas.openxmlformats.org/officeDocument/2006/relationships/image" Target="../media/image2.png"/><Relationship Id="rId7" Type="http://schemas.openxmlformats.org/officeDocument/2006/relationships/hyperlink" Target="https://www.qualcomm.com/" TargetMode="External"/><Relationship Id="rId2" Type="http://schemas.openxmlformats.org/officeDocument/2006/relationships/slideLayout" Target="../slideLayouts/slideLayout2.xml"/><Relationship Id="rId1" Type="http://schemas.openxmlformats.org/officeDocument/2006/relationships/video" Target="https://www.youtube.com/embed/4oQoZF_KRCc?feature=oembed" TargetMode="External"/><Relationship Id="rId6" Type="http://schemas.openxmlformats.org/officeDocument/2006/relationships/hyperlink" Target="https://www.amd.com/es" TargetMode="External"/><Relationship Id="rId5" Type="http://schemas.openxmlformats.org/officeDocument/2006/relationships/hyperlink" Target="https://www.intel.la/"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46F2C-E00B-A96E-6178-59B44BA9660F}"/>
              </a:ext>
            </a:extLst>
          </p:cNvPr>
          <p:cNvSpPr>
            <a:spLocks noGrp="1"/>
          </p:cNvSpPr>
          <p:nvPr>
            <p:ph type="ctrTitle"/>
          </p:nvPr>
        </p:nvSpPr>
        <p:spPr>
          <a:xfrm>
            <a:off x="1524000" y="1295358"/>
            <a:ext cx="9144000" cy="2387600"/>
          </a:xfrm>
        </p:spPr>
        <p:txBody>
          <a:bodyPr>
            <a:normAutofit/>
          </a:bodyPr>
          <a:lstStyle/>
          <a:p>
            <a:r>
              <a:rPr lang="es-ES" sz="3600" b="1" dirty="0">
                <a:solidFill>
                  <a:srgbClr val="006600"/>
                </a:solidFill>
                <a:latin typeface="Arial" panose="020B0604020202020204" pitchFamily="34" charset="0"/>
                <a:cs typeface="Arial" panose="020B0604020202020204" pitchFamily="34" charset="0"/>
              </a:rPr>
              <a:t>ORGANIZACIÓN DE COMPUTADORAS </a:t>
            </a:r>
            <a:endParaRPr lang="es-CO" sz="3600" dirty="0"/>
          </a:p>
        </p:txBody>
      </p:sp>
      <p:sp>
        <p:nvSpPr>
          <p:cNvPr id="3" name="Subtítulo 2">
            <a:extLst>
              <a:ext uri="{FF2B5EF4-FFF2-40B4-BE49-F238E27FC236}">
                <a16:creationId xmlns:a16="http://schemas.microsoft.com/office/drawing/2014/main" id="{1728C96E-FB39-19A5-E429-71C6ADB472ED}"/>
              </a:ext>
            </a:extLst>
          </p:cNvPr>
          <p:cNvSpPr>
            <a:spLocks noGrp="1"/>
          </p:cNvSpPr>
          <p:nvPr>
            <p:ph type="subTitle" idx="1"/>
          </p:nvPr>
        </p:nvSpPr>
        <p:spPr>
          <a:xfrm>
            <a:off x="1524000" y="4207519"/>
            <a:ext cx="9144000" cy="1655762"/>
          </a:xfrm>
        </p:spPr>
        <p:txBody>
          <a:bodyPr>
            <a:normAutofit lnSpcReduction="10000"/>
          </a:bodyPr>
          <a:lstStyle/>
          <a:p>
            <a:pPr algn="r">
              <a:lnSpc>
                <a:spcPct val="100000"/>
              </a:lnSpc>
            </a:pPr>
            <a:r>
              <a:rPr lang="es-419" sz="2000" dirty="0">
                <a:latin typeface="Arial" panose="020B0604020202020204" pitchFamily="34" charset="0"/>
                <a:cs typeface="Arial" panose="020B0604020202020204" pitchFamily="34" charset="0"/>
              </a:rPr>
              <a:t>Juan Camilo Acevedo Bedoya</a:t>
            </a:r>
          </a:p>
          <a:p>
            <a:pPr algn="r">
              <a:lnSpc>
                <a:spcPct val="100000"/>
              </a:lnSpc>
            </a:pPr>
            <a:r>
              <a:rPr lang="es-419" sz="2000" dirty="0">
                <a:latin typeface="Arial" panose="020B0604020202020204" pitchFamily="34" charset="0"/>
                <a:cs typeface="Arial" panose="020B0604020202020204" pitchFamily="34" charset="0"/>
                <a:hlinkClick r:id="rId3"/>
              </a:rPr>
              <a:t>juan.acevedo3148@uco.net.co</a:t>
            </a:r>
            <a:endParaRPr lang="es-419" sz="2000" dirty="0">
              <a:latin typeface="Arial" panose="020B0604020202020204" pitchFamily="34" charset="0"/>
              <a:cs typeface="Arial" panose="020B0604020202020204" pitchFamily="34" charset="0"/>
            </a:endParaRPr>
          </a:p>
          <a:p>
            <a:pPr algn="r">
              <a:lnSpc>
                <a:spcPct val="100000"/>
              </a:lnSpc>
            </a:pPr>
            <a:r>
              <a:rPr lang="es-419" sz="2000" dirty="0">
                <a:latin typeface="Arial" panose="020B0604020202020204" pitchFamily="34" charset="0"/>
                <a:cs typeface="Arial" panose="020B0604020202020204" pitchFamily="34" charset="0"/>
                <a:hlinkClick r:id="rId4"/>
              </a:rPr>
              <a:t>jacevedo@soyuco.edu.co</a:t>
            </a:r>
            <a:endParaRPr lang="es-419" sz="2000" dirty="0">
              <a:latin typeface="Arial" panose="020B0604020202020204" pitchFamily="34" charset="0"/>
              <a:cs typeface="Arial" panose="020B0604020202020204" pitchFamily="34" charset="0"/>
            </a:endParaRPr>
          </a:p>
          <a:p>
            <a:pPr algn="r">
              <a:lnSpc>
                <a:spcPct val="100000"/>
              </a:lnSpc>
            </a:pPr>
            <a:r>
              <a:rPr lang="es-419" sz="2000" i="1" dirty="0">
                <a:latin typeface="Arial" panose="020B0604020202020204" pitchFamily="34" charset="0"/>
                <a:cs typeface="Arial" panose="020B0604020202020204" pitchFamily="34" charset="0"/>
              </a:rPr>
              <a:t>Facultad de Ingenierías</a:t>
            </a:r>
          </a:p>
          <a:p>
            <a:endParaRPr lang="es-CO" sz="2800" dirty="0"/>
          </a:p>
        </p:txBody>
      </p:sp>
    </p:spTree>
    <p:extLst>
      <p:ext uri="{BB962C8B-B14F-4D97-AF65-F5344CB8AC3E}">
        <p14:creationId xmlns:p14="http://schemas.microsoft.com/office/powerpoint/2010/main" val="830856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MEMORIA DE ACCESO ALEATORIO</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6011150" cy="5032375"/>
          </a:xfrm>
        </p:spPr>
        <p:txBody>
          <a:bodyPr>
            <a:normAutofit/>
          </a:bodyPr>
          <a:lstStyle/>
          <a:p>
            <a:pPr marL="0" indent="0">
              <a:lnSpc>
                <a:spcPct val="100000"/>
              </a:lnSpc>
              <a:spcBef>
                <a:spcPts val="0"/>
              </a:spcBef>
              <a:buNone/>
            </a:pPr>
            <a:r>
              <a:rPr lang="es-419" sz="1800" dirty="0"/>
              <a:t>Las memorias </a:t>
            </a:r>
            <a:r>
              <a:rPr lang="es-419" sz="1800" dirty="0" err="1"/>
              <a:t>DDR</a:t>
            </a:r>
            <a:r>
              <a:rPr lang="es-419" sz="1800" dirty="0"/>
              <a:t> (</a:t>
            </a:r>
            <a:r>
              <a:rPr lang="es-419" sz="1800" dirty="0" err="1"/>
              <a:t>Double</a:t>
            </a:r>
            <a:r>
              <a:rPr lang="es-419" sz="1800" dirty="0"/>
              <a:t> Data </a:t>
            </a:r>
            <a:r>
              <a:rPr lang="es-419" sz="1800" dirty="0" err="1"/>
              <a:t>Rate</a:t>
            </a:r>
            <a:r>
              <a:rPr lang="es-419" sz="1800" dirty="0"/>
              <a:t>), son capaces de realizar dos tareas de escritura y dos de lectura por cada ciclo de reloj. Esto es lo que todas las generaciones tienen en común.</a:t>
            </a:r>
          </a:p>
          <a:p>
            <a:pPr marL="0" indent="0">
              <a:lnSpc>
                <a:spcPct val="100000"/>
              </a:lnSpc>
              <a:spcBef>
                <a:spcPts val="0"/>
              </a:spcBef>
              <a:buNone/>
            </a:pPr>
            <a:endParaRPr lang="es-419" sz="1800" dirty="0"/>
          </a:p>
          <a:p>
            <a:pPr marL="0" indent="0">
              <a:lnSpc>
                <a:spcPct val="100000"/>
              </a:lnSpc>
              <a:spcBef>
                <a:spcPts val="0"/>
              </a:spcBef>
              <a:buNone/>
            </a:pPr>
            <a:r>
              <a:rPr lang="es-419" sz="1800" dirty="0"/>
              <a:t>Las diferencias entre cada una de las generaciones </a:t>
            </a:r>
            <a:r>
              <a:rPr lang="es-419" sz="1800" dirty="0" err="1"/>
              <a:t>DDR</a:t>
            </a:r>
            <a:r>
              <a:rPr lang="es-419" sz="1800" dirty="0"/>
              <a:t> se basan siempre en una mejora del ancho de banda al transferir datos, una mayor frecuencia de funcionamiento y un menor voltaje de operación.</a:t>
            </a:r>
          </a:p>
          <a:p>
            <a:pPr marL="0" indent="0">
              <a:lnSpc>
                <a:spcPct val="100000"/>
              </a:lnSpc>
              <a:spcBef>
                <a:spcPts val="0"/>
              </a:spcBef>
              <a:buNone/>
            </a:pPr>
            <a:endParaRPr lang="es-419" sz="1800" dirty="0"/>
          </a:p>
          <a:p>
            <a:pPr marL="0" indent="0">
              <a:lnSpc>
                <a:spcPct val="100000"/>
              </a:lnSpc>
              <a:spcBef>
                <a:spcPts val="0"/>
              </a:spcBef>
              <a:buNone/>
            </a:pPr>
            <a:r>
              <a:rPr lang="es-419" sz="1800" dirty="0"/>
              <a:t>Es común leer en las especificaciones de un módulo RAM las letras DDR4-2400, por ejemplo. Esos últimos números se refieren al estándar con el que cumplen y quieren decir que ese módulo tiene una tasa de transferencia de 2400 MT/s. Las placas base también deben ser compatibles con dicho estándar para que funcionen a su velocidad base.</a:t>
            </a:r>
          </a:p>
          <a:p>
            <a:endParaRPr lang="es-CO" dirty="0"/>
          </a:p>
        </p:txBody>
      </p:sp>
      <p:pic>
        <p:nvPicPr>
          <p:cNvPr id="6" name="Imagen 5">
            <a:extLst>
              <a:ext uri="{FF2B5EF4-FFF2-40B4-BE49-F238E27FC236}">
                <a16:creationId xmlns:a16="http://schemas.microsoft.com/office/drawing/2014/main" id="{656156A2-5C48-4FA4-9585-B8C39AE2973C}"/>
              </a:ext>
            </a:extLst>
          </p:cNvPr>
          <p:cNvPicPr>
            <a:picLocks noChangeAspect="1"/>
          </p:cNvPicPr>
          <p:nvPr/>
        </p:nvPicPr>
        <p:blipFill>
          <a:blip r:embed="rId3"/>
          <a:stretch>
            <a:fillRect/>
          </a:stretch>
        </p:blipFill>
        <p:spPr>
          <a:xfrm>
            <a:off x="6540322" y="2278091"/>
            <a:ext cx="5278961" cy="2674910"/>
          </a:xfrm>
          <a:prstGeom prst="rect">
            <a:avLst/>
          </a:prstGeom>
        </p:spPr>
      </p:pic>
    </p:spTree>
    <p:extLst>
      <p:ext uri="{BB962C8B-B14F-4D97-AF65-F5344CB8AC3E}">
        <p14:creationId xmlns:p14="http://schemas.microsoft.com/office/powerpoint/2010/main" val="92409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MEMORIA DE ACCESO ALEATORIO</a:t>
            </a:r>
            <a:endParaRPr lang="es-CO" sz="2800" dirty="0"/>
          </a:p>
        </p:txBody>
      </p:sp>
      <p:pic>
        <p:nvPicPr>
          <p:cNvPr id="7" name="Imagen 6">
            <a:extLst>
              <a:ext uri="{FF2B5EF4-FFF2-40B4-BE49-F238E27FC236}">
                <a16:creationId xmlns:a16="http://schemas.microsoft.com/office/drawing/2014/main" id="{8BB53532-B9E5-400E-AA34-26A07D73E0EF}"/>
              </a:ext>
            </a:extLst>
          </p:cNvPr>
          <p:cNvPicPr>
            <a:picLocks noChangeAspect="1"/>
          </p:cNvPicPr>
          <p:nvPr/>
        </p:nvPicPr>
        <p:blipFill>
          <a:blip r:embed="rId3"/>
          <a:stretch>
            <a:fillRect/>
          </a:stretch>
        </p:blipFill>
        <p:spPr>
          <a:xfrm>
            <a:off x="584199" y="1654810"/>
            <a:ext cx="4992559" cy="3989071"/>
          </a:xfrm>
          <a:prstGeom prst="rect">
            <a:avLst/>
          </a:prstGeom>
        </p:spPr>
      </p:pic>
      <p:sp>
        <p:nvSpPr>
          <p:cNvPr id="8" name="Marcador de contenido 2">
            <a:extLst>
              <a:ext uri="{FF2B5EF4-FFF2-40B4-BE49-F238E27FC236}">
                <a16:creationId xmlns:a16="http://schemas.microsoft.com/office/drawing/2014/main" id="{468C5F72-4A0F-4494-B62D-31D2CABA8A69}"/>
              </a:ext>
            </a:extLst>
          </p:cNvPr>
          <p:cNvSpPr>
            <a:spLocks noGrp="1"/>
          </p:cNvSpPr>
          <p:nvPr>
            <p:ph idx="1"/>
          </p:nvPr>
        </p:nvSpPr>
        <p:spPr>
          <a:xfrm>
            <a:off x="482601" y="5750983"/>
            <a:ext cx="3987800" cy="446617"/>
          </a:xfrm>
        </p:spPr>
        <p:txBody>
          <a:bodyPr>
            <a:normAutofit/>
          </a:bodyPr>
          <a:lstStyle/>
          <a:p>
            <a:pPr marL="0" indent="0">
              <a:lnSpc>
                <a:spcPct val="100000"/>
              </a:lnSpc>
              <a:spcBef>
                <a:spcPts val="0"/>
              </a:spcBef>
              <a:buNone/>
            </a:pPr>
            <a:r>
              <a:rPr lang="es-419" sz="1800" dirty="0"/>
              <a:t>Esquema básico de la memoria principal</a:t>
            </a:r>
          </a:p>
          <a:p>
            <a:endParaRPr lang="es-CO" dirty="0"/>
          </a:p>
        </p:txBody>
      </p:sp>
      <p:pic>
        <p:nvPicPr>
          <p:cNvPr id="9" name="Imagen 8">
            <a:extLst>
              <a:ext uri="{FF2B5EF4-FFF2-40B4-BE49-F238E27FC236}">
                <a16:creationId xmlns:a16="http://schemas.microsoft.com/office/drawing/2014/main" id="{E05D9FD5-A66C-49FD-8AF3-63F8AC33E152}"/>
              </a:ext>
            </a:extLst>
          </p:cNvPr>
          <p:cNvPicPr>
            <a:picLocks noChangeAspect="1"/>
          </p:cNvPicPr>
          <p:nvPr/>
        </p:nvPicPr>
        <p:blipFill>
          <a:blip r:embed="rId4"/>
          <a:stretch>
            <a:fillRect/>
          </a:stretch>
        </p:blipFill>
        <p:spPr>
          <a:xfrm>
            <a:off x="5999293" y="1576138"/>
            <a:ext cx="5696745" cy="4067743"/>
          </a:xfrm>
          <a:prstGeom prst="rect">
            <a:avLst/>
          </a:prstGeom>
        </p:spPr>
      </p:pic>
      <p:sp>
        <p:nvSpPr>
          <p:cNvPr id="10" name="Marcador de contenido 2">
            <a:extLst>
              <a:ext uri="{FF2B5EF4-FFF2-40B4-BE49-F238E27FC236}">
                <a16:creationId xmlns:a16="http://schemas.microsoft.com/office/drawing/2014/main" id="{95E20D31-0D13-486F-AE6E-A548C5DA67BA}"/>
              </a:ext>
            </a:extLst>
          </p:cNvPr>
          <p:cNvSpPr txBox="1">
            <a:spLocks/>
          </p:cNvSpPr>
          <p:nvPr/>
        </p:nvSpPr>
        <p:spPr>
          <a:xfrm>
            <a:off x="6239934" y="5750983"/>
            <a:ext cx="5240866" cy="44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s-419" sz="1800" dirty="0"/>
              <a:t>Equivalencias en las unidades de información</a:t>
            </a:r>
          </a:p>
          <a:p>
            <a:endParaRPr lang="es-CO" dirty="0"/>
          </a:p>
        </p:txBody>
      </p:sp>
    </p:spTree>
    <p:extLst>
      <p:ext uri="{BB962C8B-B14F-4D97-AF65-F5344CB8AC3E}">
        <p14:creationId xmlns:p14="http://schemas.microsoft.com/office/powerpoint/2010/main" val="389489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PERIFÉRICOS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5765616" cy="5032375"/>
          </a:xfrm>
        </p:spPr>
        <p:txBody>
          <a:bodyPr>
            <a:normAutofit/>
          </a:bodyPr>
          <a:lstStyle/>
          <a:p>
            <a:pPr marL="0" indent="0">
              <a:lnSpc>
                <a:spcPct val="100000"/>
              </a:lnSpc>
              <a:spcBef>
                <a:spcPts val="0"/>
              </a:spcBef>
              <a:buNone/>
            </a:pPr>
            <a:r>
              <a:rPr lang="es-419" sz="1800" dirty="0"/>
              <a:t>Los periféricos son los dispositivos a través de los cuales el computador se comunica con el mundo exterior, y también a los sistemas que almacenan la información, sirviendo de memoria auxiliar de la memoria principal, tanto si se encuentre en el exterior o en el interior del computador.  </a:t>
            </a:r>
          </a:p>
          <a:p>
            <a:pPr marL="0" indent="0">
              <a:lnSpc>
                <a:spcPct val="100000"/>
              </a:lnSpc>
              <a:spcBef>
                <a:spcPts val="0"/>
              </a:spcBef>
              <a:buNone/>
            </a:pPr>
            <a:endParaRPr lang="es-419" sz="1800" dirty="0"/>
          </a:p>
          <a:p>
            <a:pPr marL="0" indent="0">
              <a:lnSpc>
                <a:spcPct val="100000"/>
              </a:lnSpc>
              <a:spcBef>
                <a:spcPts val="0"/>
              </a:spcBef>
              <a:buNone/>
            </a:pPr>
            <a:r>
              <a:rPr lang="es-419" sz="1800" dirty="0"/>
              <a:t>No debemos confundir los periféricos con los dispositivos de soporte de información, los cuales son medios físicos sobre los que escribe la información, por ejemplo CD, DVD, disquete.</a:t>
            </a:r>
          </a:p>
          <a:p>
            <a:pPr marL="0" indent="0">
              <a:lnSpc>
                <a:spcPct val="100000"/>
              </a:lnSpc>
              <a:spcBef>
                <a:spcPts val="0"/>
              </a:spcBef>
              <a:buNone/>
            </a:pPr>
            <a:endParaRPr lang="es-419" sz="1800" dirty="0"/>
          </a:p>
          <a:p>
            <a:pPr marL="0" indent="0">
              <a:lnSpc>
                <a:spcPct val="100000"/>
              </a:lnSpc>
              <a:spcBef>
                <a:spcPts val="0"/>
              </a:spcBef>
              <a:buNone/>
            </a:pPr>
            <a:r>
              <a:rPr lang="es-419" sz="1800" dirty="0"/>
              <a:t>Las unidades funcionales del ordenador y los periféricos se comunican por los buses serie (COM, USB…) y paralelo (LPT1, LPT2).</a:t>
            </a:r>
          </a:p>
          <a:p>
            <a:endParaRPr lang="es-CO" dirty="0"/>
          </a:p>
        </p:txBody>
      </p:sp>
      <p:pic>
        <p:nvPicPr>
          <p:cNvPr id="5" name="Imagen 4">
            <a:extLst>
              <a:ext uri="{FF2B5EF4-FFF2-40B4-BE49-F238E27FC236}">
                <a16:creationId xmlns:a16="http://schemas.microsoft.com/office/drawing/2014/main" id="{0B740CED-570F-402C-BDAF-FAEA6E97DBAF}"/>
              </a:ext>
            </a:extLst>
          </p:cNvPr>
          <p:cNvPicPr>
            <a:picLocks noChangeAspect="1"/>
          </p:cNvPicPr>
          <p:nvPr/>
        </p:nvPicPr>
        <p:blipFill>
          <a:blip r:embed="rId3"/>
          <a:stretch>
            <a:fillRect/>
          </a:stretch>
        </p:blipFill>
        <p:spPr>
          <a:xfrm>
            <a:off x="6402620" y="1792600"/>
            <a:ext cx="5526729" cy="3569857"/>
          </a:xfrm>
          <a:prstGeom prst="rect">
            <a:avLst/>
          </a:prstGeom>
        </p:spPr>
      </p:pic>
    </p:spTree>
    <p:extLst>
      <p:ext uri="{BB962C8B-B14F-4D97-AF65-F5344CB8AC3E}">
        <p14:creationId xmlns:p14="http://schemas.microsoft.com/office/powerpoint/2010/main" val="331830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BUSES DE DATOS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5765616" cy="5032375"/>
          </a:xfrm>
        </p:spPr>
        <p:txBody>
          <a:bodyPr>
            <a:normAutofit/>
          </a:bodyPr>
          <a:lstStyle/>
          <a:p>
            <a:pPr marL="0" indent="0">
              <a:lnSpc>
                <a:spcPct val="100000"/>
              </a:lnSpc>
              <a:spcBef>
                <a:spcPts val="0"/>
              </a:spcBef>
              <a:buNone/>
            </a:pPr>
            <a:r>
              <a:rPr lang="es-419" sz="1800" dirty="0"/>
              <a:t>El bus de datos es el conjunto de circuitos que permiten la comunicación entre la CPU y el resto de las unidades del computador. La transmisión se realiza en paralelo, es decir, enviando un número de bits de forma simultanea entre dos unidades. Los buses se diferencian en :</a:t>
            </a:r>
          </a:p>
          <a:p>
            <a:pPr marL="0" indent="0">
              <a:lnSpc>
                <a:spcPct val="100000"/>
              </a:lnSpc>
              <a:spcBef>
                <a:spcPts val="0"/>
              </a:spcBef>
              <a:buNone/>
            </a:pPr>
            <a:endParaRPr lang="es-CO" sz="1800" dirty="0"/>
          </a:p>
          <a:p>
            <a:pPr>
              <a:lnSpc>
                <a:spcPct val="100000"/>
              </a:lnSpc>
              <a:spcBef>
                <a:spcPts val="0"/>
              </a:spcBef>
            </a:pPr>
            <a:r>
              <a:rPr lang="es-CO" sz="1800" dirty="0"/>
              <a:t>B</a:t>
            </a:r>
            <a:r>
              <a:rPr lang="es-419" sz="1800" dirty="0"/>
              <a:t>us de datos</a:t>
            </a:r>
          </a:p>
          <a:p>
            <a:pPr>
              <a:lnSpc>
                <a:spcPct val="100000"/>
              </a:lnSpc>
              <a:spcBef>
                <a:spcPts val="0"/>
              </a:spcBef>
            </a:pPr>
            <a:r>
              <a:rPr lang="es-CO" sz="1800" dirty="0"/>
              <a:t>B</a:t>
            </a:r>
            <a:r>
              <a:rPr lang="es-419" sz="1800" dirty="0"/>
              <a:t>us de control</a:t>
            </a:r>
          </a:p>
          <a:p>
            <a:pPr>
              <a:lnSpc>
                <a:spcPct val="100000"/>
              </a:lnSpc>
              <a:spcBef>
                <a:spcPts val="0"/>
              </a:spcBef>
            </a:pPr>
            <a:r>
              <a:rPr lang="es-CO" sz="1800" dirty="0"/>
              <a:t>B</a:t>
            </a:r>
            <a:r>
              <a:rPr lang="es-419" sz="1800" dirty="0"/>
              <a:t>us de direcciones</a:t>
            </a:r>
          </a:p>
          <a:p>
            <a:endParaRPr lang="es-CO" dirty="0"/>
          </a:p>
        </p:txBody>
      </p:sp>
      <p:pic>
        <p:nvPicPr>
          <p:cNvPr id="4" name="Imagen 3">
            <a:extLst>
              <a:ext uri="{FF2B5EF4-FFF2-40B4-BE49-F238E27FC236}">
                <a16:creationId xmlns:a16="http://schemas.microsoft.com/office/drawing/2014/main" id="{3616A9AF-47D5-4375-9731-824C43D3C2E8}"/>
              </a:ext>
            </a:extLst>
          </p:cNvPr>
          <p:cNvPicPr>
            <a:picLocks noChangeAspect="1"/>
          </p:cNvPicPr>
          <p:nvPr/>
        </p:nvPicPr>
        <p:blipFill>
          <a:blip r:embed="rId3"/>
          <a:stretch>
            <a:fillRect/>
          </a:stretch>
        </p:blipFill>
        <p:spPr>
          <a:xfrm>
            <a:off x="5715130" y="3134517"/>
            <a:ext cx="5706271" cy="1914792"/>
          </a:xfrm>
          <a:prstGeom prst="rect">
            <a:avLst/>
          </a:prstGeom>
        </p:spPr>
      </p:pic>
    </p:spTree>
    <p:extLst>
      <p:ext uri="{BB962C8B-B14F-4D97-AF65-F5344CB8AC3E}">
        <p14:creationId xmlns:p14="http://schemas.microsoft.com/office/powerpoint/2010/main" val="13931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PERIFÉRICOS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3623549" cy="5032375"/>
          </a:xfrm>
        </p:spPr>
        <p:txBody>
          <a:bodyPr>
            <a:normAutofit/>
          </a:bodyPr>
          <a:lstStyle/>
          <a:p>
            <a:pPr marL="0" indent="0">
              <a:lnSpc>
                <a:spcPct val="100000"/>
              </a:lnSpc>
              <a:spcBef>
                <a:spcPts val="0"/>
              </a:spcBef>
              <a:buNone/>
            </a:pPr>
            <a:r>
              <a:rPr lang="es-ES" sz="1800" dirty="0">
                <a:cs typeface="Arial" panose="020B0604020202020204" pitchFamily="34" charset="0"/>
              </a:rPr>
              <a:t>Se denominan “puertos de entrada/salida" (o abreviado puertos E/S) a las interfaces usadas para conectar dispositivos mediante cables.</a:t>
            </a:r>
          </a:p>
          <a:p>
            <a:pPr marL="0" indent="0">
              <a:lnSpc>
                <a:spcPct val="100000"/>
              </a:lnSpc>
              <a:spcBef>
                <a:spcPts val="0"/>
              </a:spcBef>
              <a:buNone/>
            </a:pPr>
            <a:endParaRPr lang="es-ES" sz="1800" dirty="0">
              <a:cs typeface="Arial" panose="020B0604020202020204" pitchFamily="34" charset="0"/>
            </a:endParaRPr>
          </a:p>
          <a:p>
            <a:pPr marL="0" indent="0">
              <a:lnSpc>
                <a:spcPct val="100000"/>
              </a:lnSpc>
              <a:spcBef>
                <a:spcPts val="0"/>
              </a:spcBef>
              <a:buNone/>
            </a:pPr>
            <a:r>
              <a:rPr lang="es-ES" sz="1800" dirty="0">
                <a:cs typeface="Arial" panose="020B0604020202020204" pitchFamily="34" charset="0"/>
              </a:rPr>
              <a:t>Generalmente tienen un extremo macho con clavijas que sobresalen o tipo hembra la cual tiene una serie de agujeros para alojar los conectores machos.</a:t>
            </a:r>
          </a:p>
          <a:p>
            <a:pPr marL="0" indent="0">
              <a:lnSpc>
                <a:spcPct val="100000"/>
              </a:lnSpc>
              <a:spcBef>
                <a:spcPts val="0"/>
              </a:spcBef>
              <a:buNone/>
            </a:pPr>
            <a:endParaRPr lang="es-ES" sz="1800" dirty="0">
              <a:cs typeface="Arial" panose="020B0604020202020204" pitchFamily="34" charset="0"/>
            </a:endParaRPr>
          </a:p>
          <a:p>
            <a:pPr marL="0" indent="0">
              <a:lnSpc>
                <a:spcPct val="100000"/>
              </a:lnSpc>
              <a:spcBef>
                <a:spcPts val="0"/>
              </a:spcBef>
              <a:buNone/>
            </a:pPr>
            <a:r>
              <a:rPr lang="es-ES" sz="1800" dirty="0">
                <a:cs typeface="Arial" panose="020B0604020202020204" pitchFamily="34" charset="0"/>
                <a:hlinkClick r:id="rId3"/>
              </a:rPr>
              <a:t>Puertos de entrada y salida en el PC: tipos, usos y características (hardzone.es)</a:t>
            </a:r>
            <a:endParaRPr lang="es-CO" sz="1800" dirty="0">
              <a:cs typeface="Arial" panose="020B0604020202020204" pitchFamily="34" charset="0"/>
            </a:endParaRPr>
          </a:p>
          <a:p>
            <a:pPr marL="0" indent="0">
              <a:buNone/>
            </a:pPr>
            <a:endParaRPr lang="es-CO" sz="1800" dirty="0"/>
          </a:p>
        </p:txBody>
      </p:sp>
      <p:pic>
        <p:nvPicPr>
          <p:cNvPr id="6" name="Picture 2" descr="http://www.build-your-own-computer.net/image-files/ga-ma78gm-s2h-02.jpg">
            <a:extLst>
              <a:ext uri="{FF2B5EF4-FFF2-40B4-BE49-F238E27FC236}">
                <a16:creationId xmlns:a16="http://schemas.microsoft.com/office/drawing/2014/main" id="{1992273C-2BD5-4EB5-BC59-96753CF3A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584" y="1604417"/>
            <a:ext cx="6351054" cy="4763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5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ALMACENAMIENTO</a:t>
            </a:r>
            <a:endParaRPr lang="es-CO" sz="2800" dirty="0"/>
          </a:p>
        </p:txBody>
      </p:sp>
      <p:pic>
        <p:nvPicPr>
          <p:cNvPr id="7" name="Picture 2" descr="http://www.gamespek.com/wp-content/uploads/2013/09/Disco-Duro-externo.jpg">
            <a:extLst>
              <a:ext uri="{FF2B5EF4-FFF2-40B4-BE49-F238E27FC236}">
                <a16:creationId xmlns:a16="http://schemas.microsoft.com/office/drawing/2014/main" id="{9A5F9575-11B9-47CD-A85F-C2473617DF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51" t="14557" r="7761" b="11495"/>
          <a:stretch/>
        </p:blipFill>
        <p:spPr bwMode="auto">
          <a:xfrm>
            <a:off x="547127" y="4389212"/>
            <a:ext cx="2024113" cy="1195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se2.mm.bing.net/th?id=OIP.aHR5RgZz-WvAwBE3vhHfaAEsEK&amp;pid=Api">
            <a:extLst>
              <a:ext uri="{FF2B5EF4-FFF2-40B4-BE49-F238E27FC236}">
                <a16:creationId xmlns:a16="http://schemas.microsoft.com/office/drawing/2014/main" id="{896C06FD-A701-41A2-8E29-F1BF1E7D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38" y="1538862"/>
            <a:ext cx="2789804" cy="247397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C7E8DE5-A0CC-4A2D-8F00-69A1248B6CA1}"/>
              </a:ext>
            </a:extLst>
          </p:cNvPr>
          <p:cNvPicPr>
            <a:picLocks noChangeAspect="1"/>
          </p:cNvPicPr>
          <p:nvPr/>
        </p:nvPicPr>
        <p:blipFill>
          <a:blip r:embed="rId5"/>
          <a:stretch>
            <a:fillRect/>
          </a:stretch>
        </p:blipFill>
        <p:spPr>
          <a:xfrm>
            <a:off x="4154134" y="1552898"/>
            <a:ext cx="2483660" cy="2250483"/>
          </a:xfrm>
          <a:prstGeom prst="rect">
            <a:avLst/>
          </a:prstGeom>
        </p:spPr>
      </p:pic>
      <p:pic>
        <p:nvPicPr>
          <p:cNvPr id="10" name="Picture 8" descr="http://www.nettbee.com/Uploads/images/Nuevos/SKU376403-2.jpeg">
            <a:extLst>
              <a:ext uri="{FF2B5EF4-FFF2-40B4-BE49-F238E27FC236}">
                <a16:creationId xmlns:a16="http://schemas.microsoft.com/office/drawing/2014/main" id="{3D3EF024-1D43-425E-9C47-7535C8B7E2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250" y="3958648"/>
            <a:ext cx="3371697" cy="15664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tse3.mm.bing.net/th?id=OIP.S4MnWUN8-T9kGdcSGuzrsQD6D6&amp;pid=Api">
            <a:extLst>
              <a:ext uri="{FF2B5EF4-FFF2-40B4-BE49-F238E27FC236}">
                <a16:creationId xmlns:a16="http://schemas.microsoft.com/office/drawing/2014/main" id="{4D7A8346-A6C5-4C20-9E49-D69FF03874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580" b="23468"/>
          <a:stretch/>
        </p:blipFill>
        <p:spPr bwMode="auto">
          <a:xfrm>
            <a:off x="3035716" y="4268780"/>
            <a:ext cx="1999417" cy="11187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tse1.mm.bing.net/th?id=OIP.pi2_uz5q5Xl4vMnhm1z-MwEsDh&amp;pid=Api">
            <a:extLst>
              <a:ext uri="{FF2B5EF4-FFF2-40B4-BE49-F238E27FC236}">
                <a16:creationId xmlns:a16="http://schemas.microsoft.com/office/drawing/2014/main" id="{B2ACC02A-968D-479B-AC48-2434C064CD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9944" y="1696105"/>
            <a:ext cx="2038006" cy="1528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tse3.mm.bing.net/th?id=OIP.wT3HUHTD_VP2bWfCN6KZewEsEd&amp;pid=Api">
            <a:extLst>
              <a:ext uri="{FF2B5EF4-FFF2-40B4-BE49-F238E27FC236}">
                <a16:creationId xmlns:a16="http://schemas.microsoft.com/office/drawing/2014/main" id="{4AD467F8-B0E0-43AF-A494-909E6E5EC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3458" y="3497120"/>
            <a:ext cx="2291415" cy="217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5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INTERFACES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5181416" cy="5032375"/>
          </a:xfrm>
        </p:spPr>
        <p:txBody>
          <a:bodyPr>
            <a:normAutofit/>
          </a:bodyPr>
          <a:lstStyle/>
          <a:p>
            <a:pPr marL="0" indent="0">
              <a:buNone/>
            </a:pPr>
            <a:r>
              <a:rPr lang="es-419" sz="1800" b="1" dirty="0"/>
              <a:t>IDE  </a:t>
            </a:r>
            <a:r>
              <a:rPr lang="es-419" sz="1800" b="1" dirty="0" err="1"/>
              <a:t>Integrated</a:t>
            </a:r>
            <a:r>
              <a:rPr lang="es-419" sz="1800" b="1" dirty="0"/>
              <a:t> Drive </a:t>
            </a:r>
            <a:r>
              <a:rPr lang="es-419" sz="1800" b="1" dirty="0" err="1"/>
              <a:t>Electronics</a:t>
            </a:r>
            <a:r>
              <a:rPr lang="es-419" sz="1800" b="1" dirty="0"/>
              <a:t>. </a:t>
            </a:r>
            <a:r>
              <a:rPr lang="es-419" sz="1800" dirty="0" err="1"/>
              <a:t>Parallel</a:t>
            </a:r>
            <a:r>
              <a:rPr lang="es-419" sz="1800" dirty="0"/>
              <a:t> ATA (PATA), originalmente AT </a:t>
            </a:r>
            <a:r>
              <a:rPr lang="es-419" sz="1800" dirty="0" err="1"/>
              <a:t>Attachment</a:t>
            </a:r>
            <a:r>
              <a:rPr lang="es-419" sz="1800" dirty="0"/>
              <a:t> y también conocido como ATA o IDE, es una interfaz estándar creada por Western Digital y Compaq en 1986 para conectar discos duros y unidades de CD/DVD a la placa base de un PC, aunque también fue utilizada una variante para conectar disqueteras. El estándar todavía es mantenido por el comité X3 / </a:t>
            </a:r>
            <a:r>
              <a:rPr lang="es-419" sz="1800" dirty="0" err="1"/>
              <a:t>INCITS</a:t>
            </a:r>
            <a:r>
              <a:rPr lang="es-419" sz="1800" dirty="0"/>
              <a:t> y utiliza los estándares subyacentes ATA y </a:t>
            </a:r>
            <a:r>
              <a:rPr lang="es-419" sz="1800" dirty="0" err="1"/>
              <a:t>ATAPI</a:t>
            </a:r>
            <a:r>
              <a:rPr lang="es-419" sz="1800" dirty="0"/>
              <a:t> (AT </a:t>
            </a:r>
            <a:r>
              <a:rPr lang="es-419" sz="1800" dirty="0" err="1"/>
              <a:t>Attachment</a:t>
            </a:r>
            <a:r>
              <a:rPr lang="es-419" sz="1800" dirty="0"/>
              <a:t> </a:t>
            </a:r>
            <a:r>
              <a:rPr lang="es-419" sz="1800" dirty="0" err="1"/>
              <a:t>Packet</a:t>
            </a:r>
            <a:r>
              <a:rPr lang="es-419" sz="1800" dirty="0"/>
              <a:t> Interface).</a:t>
            </a:r>
          </a:p>
          <a:p>
            <a:pPr marL="0" indent="0">
              <a:buNone/>
            </a:pPr>
            <a:endParaRPr lang="es-CO" sz="1800" dirty="0"/>
          </a:p>
        </p:txBody>
      </p:sp>
      <p:pic>
        <p:nvPicPr>
          <p:cNvPr id="5" name="Imagen 4">
            <a:extLst>
              <a:ext uri="{FF2B5EF4-FFF2-40B4-BE49-F238E27FC236}">
                <a16:creationId xmlns:a16="http://schemas.microsoft.com/office/drawing/2014/main" id="{42185FF1-59D9-426C-BC77-561A6B06A9FD}"/>
              </a:ext>
            </a:extLst>
          </p:cNvPr>
          <p:cNvPicPr>
            <a:picLocks noChangeAspect="1"/>
          </p:cNvPicPr>
          <p:nvPr/>
        </p:nvPicPr>
        <p:blipFill>
          <a:blip r:embed="rId3"/>
          <a:stretch>
            <a:fillRect/>
          </a:stretch>
        </p:blipFill>
        <p:spPr>
          <a:xfrm>
            <a:off x="6494483" y="1600043"/>
            <a:ext cx="4714465" cy="1828957"/>
          </a:xfrm>
          <a:prstGeom prst="rect">
            <a:avLst/>
          </a:prstGeom>
          <a:ln>
            <a:noFill/>
          </a:ln>
          <a:effectLst>
            <a:softEdge rad="112500"/>
          </a:effectLst>
        </p:spPr>
      </p:pic>
      <p:pic>
        <p:nvPicPr>
          <p:cNvPr id="7" name="Picture 6" descr="IDE Placa base">
            <a:extLst>
              <a:ext uri="{FF2B5EF4-FFF2-40B4-BE49-F238E27FC236}">
                <a16:creationId xmlns:a16="http://schemas.microsoft.com/office/drawing/2014/main" id="{80B2CCDD-1E17-4765-B051-9B49A83A7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575" y="3812290"/>
            <a:ext cx="4074283" cy="26657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3C2B49D-A806-47CB-B3B3-2B41B31D1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405" y="4011611"/>
            <a:ext cx="3650497" cy="22671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37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INTERFACES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5181416" cy="5032375"/>
          </a:xfrm>
        </p:spPr>
        <p:txBody>
          <a:bodyPr>
            <a:normAutofit/>
          </a:bodyPr>
          <a:lstStyle/>
          <a:p>
            <a:pPr marL="0" indent="0">
              <a:buNone/>
            </a:pPr>
            <a:r>
              <a:rPr lang="es-419" sz="1800" b="1" dirty="0"/>
              <a:t>SATA Serial </a:t>
            </a:r>
            <a:r>
              <a:rPr lang="es-419" sz="1800" b="1" dirty="0" err="1"/>
              <a:t>Advanced</a:t>
            </a:r>
            <a:r>
              <a:rPr lang="es-419" sz="1800" b="1" dirty="0"/>
              <a:t> </a:t>
            </a:r>
            <a:r>
              <a:rPr lang="es-419" sz="1800" b="1" dirty="0" err="1"/>
              <a:t>Technology</a:t>
            </a:r>
            <a:r>
              <a:rPr lang="es-419" sz="1800" b="1" dirty="0"/>
              <a:t> </a:t>
            </a:r>
            <a:r>
              <a:rPr lang="es-419" sz="1800" b="1" dirty="0" err="1"/>
              <a:t>Attachment</a:t>
            </a:r>
            <a:r>
              <a:rPr lang="es-419" sz="1800" b="1" dirty="0"/>
              <a:t>. </a:t>
            </a:r>
            <a:r>
              <a:rPr lang="es-419" sz="1800" dirty="0"/>
              <a:t>Se trata de una interfaz de bus en computadoras que se utiliza para transferencia de datos entre la placa base y algunos de los dispositivos que se utilizan en el PC. En especial formatos de almacenamiento como pueden ser el disco duro, unidades lectoras o grabadoras de discos ópticos, </a:t>
            </a:r>
            <a:r>
              <a:rPr lang="es-419" sz="1800" dirty="0" err="1"/>
              <a:t>SSD</a:t>
            </a:r>
            <a:r>
              <a:rPr lang="es-419" sz="1800" dirty="0"/>
              <a:t>. Nació a principios de la década de los 2000 para reemplazar a su antecesor, conocido como IDE (</a:t>
            </a:r>
            <a:r>
              <a:rPr lang="es-419" sz="1800" dirty="0" err="1"/>
              <a:t>Parallel</a:t>
            </a:r>
            <a:r>
              <a:rPr lang="es-419" sz="1800" dirty="0"/>
              <a:t>-ATA), proporcionando mejor velocidad y estabilidad a las unidades que hagan uso de este puerto.</a:t>
            </a:r>
          </a:p>
          <a:p>
            <a:pPr marL="0" indent="0">
              <a:buNone/>
            </a:pPr>
            <a:endParaRPr lang="es-CO" sz="1800" dirty="0"/>
          </a:p>
        </p:txBody>
      </p:sp>
      <p:graphicFrame>
        <p:nvGraphicFramePr>
          <p:cNvPr id="9" name="Tabla 8">
            <a:extLst>
              <a:ext uri="{FF2B5EF4-FFF2-40B4-BE49-F238E27FC236}">
                <a16:creationId xmlns:a16="http://schemas.microsoft.com/office/drawing/2014/main" id="{ECB713A5-5F39-426C-B77A-61EFCCCD06E8}"/>
              </a:ext>
            </a:extLst>
          </p:cNvPr>
          <p:cNvGraphicFramePr>
            <a:graphicFrameLocks noGrp="1"/>
          </p:cNvGraphicFramePr>
          <p:nvPr>
            <p:extLst>
              <p:ext uri="{D42A27DB-BD31-4B8C-83A1-F6EECF244321}">
                <p14:modId xmlns:p14="http://schemas.microsoft.com/office/powerpoint/2010/main" val="538912944"/>
              </p:ext>
            </p:extLst>
          </p:nvPr>
        </p:nvGraphicFramePr>
        <p:xfrm>
          <a:off x="5592884" y="1805086"/>
          <a:ext cx="6187832" cy="2011680"/>
        </p:xfrm>
        <a:graphic>
          <a:graphicData uri="http://schemas.openxmlformats.org/drawingml/2006/table">
            <a:tbl>
              <a:tblPr firstRow="1">
                <a:tableStyleId>{ED083AE6-46FA-4A59-8FB0-9F97EB10719F}</a:tableStyleId>
              </a:tblPr>
              <a:tblGrid>
                <a:gridCol w="1546958">
                  <a:extLst>
                    <a:ext uri="{9D8B030D-6E8A-4147-A177-3AD203B41FA5}">
                      <a16:colId xmlns:a16="http://schemas.microsoft.com/office/drawing/2014/main" val="377094450"/>
                    </a:ext>
                  </a:extLst>
                </a:gridCol>
                <a:gridCol w="1546958">
                  <a:extLst>
                    <a:ext uri="{9D8B030D-6E8A-4147-A177-3AD203B41FA5}">
                      <a16:colId xmlns:a16="http://schemas.microsoft.com/office/drawing/2014/main" val="3247814683"/>
                    </a:ext>
                  </a:extLst>
                </a:gridCol>
                <a:gridCol w="1546958">
                  <a:extLst>
                    <a:ext uri="{9D8B030D-6E8A-4147-A177-3AD203B41FA5}">
                      <a16:colId xmlns:a16="http://schemas.microsoft.com/office/drawing/2014/main" val="2781668238"/>
                    </a:ext>
                  </a:extLst>
                </a:gridCol>
                <a:gridCol w="1546958">
                  <a:extLst>
                    <a:ext uri="{9D8B030D-6E8A-4147-A177-3AD203B41FA5}">
                      <a16:colId xmlns:a16="http://schemas.microsoft.com/office/drawing/2014/main" val="1203725748"/>
                    </a:ext>
                  </a:extLst>
                </a:gridCol>
              </a:tblGrid>
              <a:tr h="219648">
                <a:tc>
                  <a:txBody>
                    <a:bodyPr/>
                    <a:lstStyle/>
                    <a:p>
                      <a:pPr algn="l"/>
                      <a:endParaRPr lang="es-CO" sz="1200" b="1" dirty="0">
                        <a:solidFill>
                          <a:schemeClr val="accent2">
                            <a:lumMod val="75000"/>
                          </a:schemeClr>
                        </a:solidFill>
                        <a:effectLst/>
                        <a:latin typeface="Arial" panose="020B0604020202020204" pitchFamily="34" charset="0"/>
                        <a:cs typeface="Arial" panose="020B0604020202020204" pitchFamily="34" charset="0"/>
                      </a:endParaRPr>
                    </a:p>
                  </a:txBody>
                  <a:tcPr marL="76200" marR="76200" marT="76200" marB="76200" anchor="ctr">
                    <a:solidFill>
                      <a:schemeClr val="accent1">
                        <a:lumMod val="60000"/>
                        <a:lumOff val="40000"/>
                      </a:schemeClr>
                    </a:solidFill>
                  </a:tcPr>
                </a:tc>
                <a:tc>
                  <a:txBody>
                    <a:bodyPr/>
                    <a:lstStyle/>
                    <a:p>
                      <a:pPr algn="ctr"/>
                      <a:r>
                        <a:rPr lang="es-CO" sz="1200" b="1" dirty="0">
                          <a:solidFill>
                            <a:schemeClr val="accent2">
                              <a:lumMod val="75000"/>
                            </a:schemeClr>
                          </a:solidFill>
                          <a:effectLst/>
                          <a:latin typeface="Arial" panose="020B0604020202020204" pitchFamily="34" charset="0"/>
                          <a:cs typeface="Arial" panose="020B0604020202020204" pitchFamily="34" charset="0"/>
                        </a:rPr>
                        <a:t>SATA 1</a:t>
                      </a:r>
                    </a:p>
                  </a:txBody>
                  <a:tcPr marL="76200" marR="76200" marT="76200" marB="76200" anchor="ctr">
                    <a:solidFill>
                      <a:schemeClr val="accent1">
                        <a:lumMod val="60000"/>
                        <a:lumOff val="40000"/>
                      </a:schemeClr>
                    </a:solidFill>
                  </a:tcPr>
                </a:tc>
                <a:tc>
                  <a:txBody>
                    <a:bodyPr/>
                    <a:lstStyle/>
                    <a:p>
                      <a:pPr algn="ctr"/>
                      <a:r>
                        <a:rPr lang="es-CO" sz="1200" b="1" dirty="0">
                          <a:solidFill>
                            <a:schemeClr val="accent2">
                              <a:lumMod val="75000"/>
                            </a:schemeClr>
                          </a:solidFill>
                          <a:effectLst/>
                          <a:latin typeface="Arial" panose="020B0604020202020204" pitchFamily="34" charset="0"/>
                          <a:cs typeface="Arial" panose="020B0604020202020204" pitchFamily="34" charset="0"/>
                        </a:rPr>
                        <a:t>SATA 2</a:t>
                      </a:r>
                    </a:p>
                  </a:txBody>
                  <a:tcPr marL="76200" marR="76200" marT="76200" marB="76200" anchor="ctr">
                    <a:solidFill>
                      <a:schemeClr val="accent1">
                        <a:lumMod val="60000"/>
                        <a:lumOff val="40000"/>
                      </a:schemeClr>
                    </a:solidFill>
                  </a:tcPr>
                </a:tc>
                <a:tc>
                  <a:txBody>
                    <a:bodyPr/>
                    <a:lstStyle/>
                    <a:p>
                      <a:pPr algn="ctr"/>
                      <a:r>
                        <a:rPr lang="es-CO" sz="1200" b="1" kern="1200" dirty="0">
                          <a:solidFill>
                            <a:schemeClr val="accent2">
                              <a:lumMod val="75000"/>
                            </a:schemeClr>
                          </a:solidFill>
                          <a:effectLst/>
                          <a:latin typeface="Arial" panose="020B0604020202020204" pitchFamily="34" charset="0"/>
                          <a:cs typeface="Arial" panose="020B0604020202020204" pitchFamily="34" charset="0"/>
                        </a:rPr>
                        <a:t>SATA 3</a:t>
                      </a:r>
                      <a:endParaRPr lang="es-CO" sz="1200" b="1" kern="1200" dirty="0">
                        <a:solidFill>
                          <a:schemeClr val="accent2">
                            <a:lumMod val="75000"/>
                          </a:schemeClr>
                        </a:solidFill>
                        <a:effectLst/>
                        <a:latin typeface="Arial" panose="020B0604020202020204" pitchFamily="34" charset="0"/>
                        <a:ea typeface="+mn-ea"/>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4232741909"/>
                  </a:ext>
                </a:extLst>
              </a:tr>
              <a:tr h="219648">
                <a:tc>
                  <a:txBody>
                    <a:bodyPr/>
                    <a:lstStyle/>
                    <a:p>
                      <a:r>
                        <a:rPr lang="es-CO" sz="1200">
                          <a:effectLst/>
                          <a:latin typeface="Arial" panose="020B0604020202020204" pitchFamily="34" charset="0"/>
                          <a:cs typeface="Arial" panose="020B0604020202020204" pitchFamily="34" charset="0"/>
                        </a:rPr>
                        <a:t>Frecuencia</a:t>
                      </a:r>
                    </a:p>
                  </a:txBody>
                  <a:tcPr marL="76200" marR="76200" marT="76200" marB="76200" anchor="ctr"/>
                </a:tc>
                <a:tc>
                  <a:txBody>
                    <a:bodyPr/>
                    <a:lstStyle/>
                    <a:p>
                      <a:pPr algn="ctr"/>
                      <a:r>
                        <a:rPr lang="es-CO" sz="1200">
                          <a:effectLst/>
                          <a:latin typeface="Arial" panose="020B0604020202020204" pitchFamily="34" charset="0"/>
                          <a:cs typeface="Arial" panose="020B0604020202020204" pitchFamily="34" charset="0"/>
                        </a:rPr>
                        <a:t>1500 MHz</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3000 MHz</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6000 MHz</a:t>
                      </a:r>
                    </a:p>
                  </a:txBody>
                  <a:tcPr marL="76200" marR="76200" marT="76200" marB="76200" anchor="ctr"/>
                </a:tc>
                <a:extLst>
                  <a:ext uri="{0D108BD9-81ED-4DB2-BD59-A6C34878D82A}">
                    <a16:rowId xmlns:a16="http://schemas.microsoft.com/office/drawing/2014/main" val="3897140879"/>
                  </a:ext>
                </a:extLst>
              </a:tr>
              <a:tr h="219648">
                <a:tc>
                  <a:txBody>
                    <a:bodyPr/>
                    <a:lstStyle/>
                    <a:p>
                      <a:r>
                        <a:rPr lang="es-CO" sz="1200">
                          <a:effectLst/>
                          <a:latin typeface="Arial" panose="020B0604020202020204" pitchFamily="34" charset="0"/>
                          <a:cs typeface="Arial" panose="020B0604020202020204" pitchFamily="34" charset="0"/>
                        </a:rPr>
                        <a:t>Bits/clock</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1</a:t>
                      </a:r>
                    </a:p>
                  </a:txBody>
                  <a:tcPr marL="76200" marR="76200" marT="76200" marB="76200" anchor="ctr"/>
                </a:tc>
                <a:tc>
                  <a:txBody>
                    <a:bodyPr/>
                    <a:lstStyle/>
                    <a:p>
                      <a:pPr algn="ctr"/>
                      <a:r>
                        <a:rPr lang="es-CO" sz="1200">
                          <a:effectLst/>
                          <a:latin typeface="Arial" panose="020B0604020202020204" pitchFamily="34" charset="0"/>
                          <a:cs typeface="Arial" panose="020B0604020202020204" pitchFamily="34" charset="0"/>
                        </a:rPr>
                        <a:t>1</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1</a:t>
                      </a:r>
                    </a:p>
                  </a:txBody>
                  <a:tcPr marL="76200" marR="76200" marT="76200" marB="76200" anchor="ctr"/>
                </a:tc>
                <a:extLst>
                  <a:ext uri="{0D108BD9-81ED-4DB2-BD59-A6C34878D82A}">
                    <a16:rowId xmlns:a16="http://schemas.microsoft.com/office/drawing/2014/main" val="1353063152"/>
                  </a:ext>
                </a:extLst>
              </a:tr>
              <a:tr h="219648">
                <a:tc>
                  <a:txBody>
                    <a:bodyPr/>
                    <a:lstStyle/>
                    <a:p>
                      <a:r>
                        <a:rPr lang="es-CO" sz="1200">
                          <a:effectLst/>
                          <a:latin typeface="Arial" panose="020B0604020202020204" pitchFamily="34" charset="0"/>
                          <a:cs typeface="Arial" panose="020B0604020202020204" pitchFamily="34" charset="0"/>
                        </a:rPr>
                        <a:t>Codificación 8b10b</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80%</a:t>
                      </a:r>
                    </a:p>
                  </a:txBody>
                  <a:tcPr marL="76200" marR="76200" marT="76200" marB="76200" anchor="ctr"/>
                </a:tc>
                <a:tc>
                  <a:txBody>
                    <a:bodyPr/>
                    <a:lstStyle/>
                    <a:p>
                      <a:pPr algn="ctr"/>
                      <a:r>
                        <a:rPr lang="es-CO" sz="1200">
                          <a:effectLst/>
                          <a:latin typeface="Arial" panose="020B0604020202020204" pitchFamily="34" charset="0"/>
                          <a:cs typeface="Arial" panose="020B0604020202020204" pitchFamily="34" charset="0"/>
                        </a:rPr>
                        <a:t>80%</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80%</a:t>
                      </a:r>
                    </a:p>
                  </a:txBody>
                  <a:tcPr marL="76200" marR="76200" marT="76200" marB="76200" anchor="ctr"/>
                </a:tc>
                <a:extLst>
                  <a:ext uri="{0D108BD9-81ED-4DB2-BD59-A6C34878D82A}">
                    <a16:rowId xmlns:a16="http://schemas.microsoft.com/office/drawing/2014/main" val="1792796730"/>
                  </a:ext>
                </a:extLst>
              </a:tr>
              <a:tr h="219648">
                <a:tc>
                  <a:txBody>
                    <a:bodyPr/>
                    <a:lstStyle/>
                    <a:p>
                      <a:r>
                        <a:rPr lang="es-CO" sz="1200">
                          <a:effectLst/>
                          <a:latin typeface="Arial" panose="020B0604020202020204" pitchFamily="34" charset="0"/>
                          <a:cs typeface="Arial" panose="020B0604020202020204" pitchFamily="34" charset="0"/>
                        </a:rPr>
                        <a:t>bits/Byte</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8</a:t>
                      </a:r>
                    </a:p>
                  </a:txBody>
                  <a:tcPr marL="76200" marR="76200" marT="76200" marB="76200" anchor="ctr"/>
                </a:tc>
                <a:tc>
                  <a:txBody>
                    <a:bodyPr/>
                    <a:lstStyle/>
                    <a:p>
                      <a:pPr algn="ctr"/>
                      <a:r>
                        <a:rPr lang="es-CO" sz="1200">
                          <a:effectLst/>
                          <a:latin typeface="Arial" panose="020B0604020202020204" pitchFamily="34" charset="0"/>
                          <a:cs typeface="Arial" panose="020B0604020202020204" pitchFamily="34" charset="0"/>
                        </a:rPr>
                        <a:t>8</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8</a:t>
                      </a:r>
                    </a:p>
                  </a:txBody>
                  <a:tcPr marL="76200" marR="76200" marT="76200" marB="76200" anchor="ctr"/>
                </a:tc>
                <a:extLst>
                  <a:ext uri="{0D108BD9-81ED-4DB2-BD59-A6C34878D82A}">
                    <a16:rowId xmlns:a16="http://schemas.microsoft.com/office/drawing/2014/main" val="1746438994"/>
                  </a:ext>
                </a:extLst>
              </a:tr>
              <a:tr h="219648">
                <a:tc>
                  <a:txBody>
                    <a:bodyPr/>
                    <a:lstStyle/>
                    <a:p>
                      <a:r>
                        <a:rPr lang="es-CO" sz="1200" dirty="0">
                          <a:effectLst/>
                          <a:latin typeface="Arial" panose="020B0604020202020204" pitchFamily="34" charset="0"/>
                          <a:cs typeface="Arial" panose="020B0604020202020204" pitchFamily="34" charset="0"/>
                        </a:rPr>
                        <a:t>Velocidad real</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150 MB/s</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300 MB/s</a:t>
                      </a:r>
                    </a:p>
                  </a:txBody>
                  <a:tcPr marL="76200" marR="76200" marT="76200" marB="76200" anchor="ctr"/>
                </a:tc>
                <a:tc>
                  <a:txBody>
                    <a:bodyPr/>
                    <a:lstStyle/>
                    <a:p>
                      <a:pPr algn="ctr"/>
                      <a:r>
                        <a:rPr lang="es-CO" sz="1200" dirty="0">
                          <a:effectLst/>
                          <a:latin typeface="Arial" panose="020B0604020202020204" pitchFamily="34" charset="0"/>
                          <a:cs typeface="Arial" panose="020B0604020202020204" pitchFamily="34" charset="0"/>
                        </a:rPr>
                        <a:t>600 MB/s</a:t>
                      </a:r>
                    </a:p>
                  </a:txBody>
                  <a:tcPr marL="76200" marR="76200" marT="76200" marB="76200" anchor="ctr"/>
                </a:tc>
                <a:extLst>
                  <a:ext uri="{0D108BD9-81ED-4DB2-BD59-A6C34878D82A}">
                    <a16:rowId xmlns:a16="http://schemas.microsoft.com/office/drawing/2014/main" val="4147853575"/>
                  </a:ext>
                </a:extLst>
              </a:tr>
            </a:tbl>
          </a:graphicData>
        </a:graphic>
      </p:graphicFrame>
      <p:pic>
        <p:nvPicPr>
          <p:cNvPr id="10" name="Picture 2" descr="Conector SATA">
            <a:extLst>
              <a:ext uri="{FF2B5EF4-FFF2-40B4-BE49-F238E27FC236}">
                <a16:creationId xmlns:a16="http://schemas.microsoft.com/office/drawing/2014/main" id="{4D11D232-6266-426F-9ECD-822AE628B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467166"/>
            <a:ext cx="3087545" cy="1616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CE2B1EC9-EBB8-4B14-B0B2-27365BEADCFA}"/>
              </a:ext>
            </a:extLst>
          </p:cNvPr>
          <p:cNvPicPr>
            <a:picLocks noChangeAspect="1"/>
          </p:cNvPicPr>
          <p:nvPr/>
        </p:nvPicPr>
        <p:blipFill>
          <a:blip r:embed="rId4"/>
          <a:stretch>
            <a:fillRect/>
          </a:stretch>
        </p:blipFill>
        <p:spPr>
          <a:xfrm>
            <a:off x="9043631" y="4427891"/>
            <a:ext cx="2181570" cy="1642171"/>
          </a:xfrm>
          <a:prstGeom prst="rect">
            <a:avLst/>
          </a:prstGeom>
          <a:ln>
            <a:noFill/>
          </a:ln>
          <a:effectLst>
            <a:softEdge rad="112500"/>
          </a:effectLst>
        </p:spPr>
      </p:pic>
      <p:pic>
        <p:nvPicPr>
          <p:cNvPr id="12" name="Imagen 11">
            <a:extLst>
              <a:ext uri="{FF2B5EF4-FFF2-40B4-BE49-F238E27FC236}">
                <a16:creationId xmlns:a16="http://schemas.microsoft.com/office/drawing/2014/main" id="{5CFF3472-5BE0-4244-BAFD-DBEC7A445AD6}"/>
              </a:ext>
            </a:extLst>
          </p:cNvPr>
          <p:cNvPicPr>
            <a:picLocks noChangeAspect="1"/>
          </p:cNvPicPr>
          <p:nvPr/>
        </p:nvPicPr>
        <p:blipFill>
          <a:blip r:embed="rId5"/>
          <a:stretch>
            <a:fillRect/>
          </a:stretch>
        </p:blipFill>
        <p:spPr>
          <a:xfrm>
            <a:off x="838200" y="4484726"/>
            <a:ext cx="3372577" cy="1605396"/>
          </a:xfrm>
          <a:prstGeom prst="rect">
            <a:avLst/>
          </a:prstGeom>
          <a:ln>
            <a:noFill/>
          </a:ln>
          <a:effectLst>
            <a:softEdge rad="112500"/>
          </a:effectLst>
        </p:spPr>
      </p:pic>
    </p:spTree>
    <p:extLst>
      <p:ext uri="{BB962C8B-B14F-4D97-AF65-F5344CB8AC3E}">
        <p14:creationId xmlns:p14="http://schemas.microsoft.com/office/powerpoint/2010/main" val="126312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TIPOS DE DISCOS Y CONEXIONES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5181416" cy="5032375"/>
          </a:xfrm>
        </p:spPr>
        <p:txBody>
          <a:bodyPr>
            <a:normAutofit/>
          </a:bodyPr>
          <a:lstStyle/>
          <a:p>
            <a:pPr marL="0" indent="0">
              <a:lnSpc>
                <a:spcPct val="100000"/>
              </a:lnSpc>
              <a:spcBef>
                <a:spcPts val="0"/>
              </a:spcBef>
              <a:buNone/>
            </a:pPr>
            <a:r>
              <a:rPr lang="es-419" sz="1800" b="1" dirty="0"/>
              <a:t>FORMATOS </a:t>
            </a:r>
          </a:p>
          <a:p>
            <a:pPr marL="0" indent="0">
              <a:lnSpc>
                <a:spcPct val="100000"/>
              </a:lnSpc>
              <a:spcBef>
                <a:spcPts val="0"/>
              </a:spcBef>
              <a:buNone/>
            </a:pPr>
            <a:endParaRPr lang="es-419" sz="1800" dirty="0"/>
          </a:p>
          <a:p>
            <a:pPr marL="0" indent="0">
              <a:lnSpc>
                <a:spcPct val="100000"/>
              </a:lnSpc>
              <a:spcBef>
                <a:spcPts val="0"/>
              </a:spcBef>
              <a:buNone/>
            </a:pPr>
            <a:r>
              <a:rPr lang="es-419" sz="1800" dirty="0"/>
              <a:t>Los discos de almacenamiento primario se encuentran en diversidad de tamaños. Para los discos duros (</a:t>
            </a:r>
            <a:r>
              <a:rPr lang="es-419" sz="1800" dirty="0" err="1"/>
              <a:t>HDD</a:t>
            </a:r>
            <a:r>
              <a:rPr lang="es-419" sz="1800" dirty="0"/>
              <a:t>) de sobremesa se tiene un tamaño de 3.5 pulgadas. Por el contrario, el </a:t>
            </a:r>
            <a:r>
              <a:rPr lang="es-419" sz="1800" dirty="0" err="1"/>
              <a:t>HDD</a:t>
            </a:r>
            <a:r>
              <a:rPr lang="es-419" sz="1800" dirty="0"/>
              <a:t> de 2.5 pulgadas está destinado a usarse en portátiles, aunque se puede usar en sobremesas también.</a:t>
            </a:r>
          </a:p>
          <a:p>
            <a:pPr marL="0" indent="0">
              <a:lnSpc>
                <a:spcPct val="100000"/>
              </a:lnSpc>
              <a:spcBef>
                <a:spcPts val="0"/>
              </a:spcBef>
              <a:buNone/>
            </a:pPr>
            <a:endParaRPr lang="es-419" sz="1800" dirty="0"/>
          </a:p>
          <a:p>
            <a:pPr marL="0" indent="0">
              <a:lnSpc>
                <a:spcPct val="100000"/>
              </a:lnSpc>
              <a:spcBef>
                <a:spcPts val="0"/>
              </a:spcBef>
              <a:buNone/>
            </a:pPr>
            <a:r>
              <a:rPr lang="es-419" sz="1800" dirty="0"/>
              <a:t>Los discos de estado solido (</a:t>
            </a:r>
            <a:r>
              <a:rPr lang="es-419" sz="1800" dirty="0" err="1"/>
              <a:t>SSD</a:t>
            </a:r>
            <a:r>
              <a:rPr lang="es-419" sz="1800" dirty="0"/>
              <a:t>) tienen un tamaño de 2.5 pulgadas, pero también se tienen en un formato llamado M.2.</a:t>
            </a:r>
          </a:p>
          <a:p>
            <a:pPr marL="0" indent="0">
              <a:buNone/>
            </a:pPr>
            <a:endParaRPr lang="es-CO" sz="1800" dirty="0"/>
          </a:p>
        </p:txBody>
      </p:sp>
      <p:pic>
        <p:nvPicPr>
          <p:cNvPr id="8" name="Picture 2" descr="hdd 2,5&quot; 3,5&quot; ssd m.2">
            <a:extLst>
              <a:ext uri="{FF2B5EF4-FFF2-40B4-BE49-F238E27FC236}">
                <a16:creationId xmlns:a16="http://schemas.microsoft.com/office/drawing/2014/main" id="{9B4579C5-10A2-4EDA-A5E0-D26C05BA6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596" y="1733400"/>
            <a:ext cx="59245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298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DISCOS </a:t>
            </a:r>
            <a:r>
              <a:rPr lang="es-ES" sz="2800" b="1" dirty="0" err="1">
                <a:solidFill>
                  <a:srgbClr val="006600"/>
                </a:solidFill>
                <a:latin typeface="Arial" panose="020B0604020202020204" pitchFamily="34" charset="0"/>
                <a:cs typeface="Arial" panose="020B0604020202020204" pitchFamily="34" charset="0"/>
              </a:rPr>
              <a:t>SSD</a:t>
            </a:r>
            <a:r>
              <a:rPr lang="es-ES" sz="2800" b="1" dirty="0">
                <a:solidFill>
                  <a:srgbClr val="006600"/>
                </a:solidFill>
                <a:latin typeface="Arial" panose="020B0604020202020204" pitchFamily="34" charset="0"/>
                <a:cs typeface="Arial" panose="020B0604020202020204" pitchFamily="34" charset="0"/>
              </a:rPr>
              <a:t> </a:t>
            </a:r>
            <a:r>
              <a:rPr lang="es-ES" sz="2800" b="1" dirty="0" err="1">
                <a:solidFill>
                  <a:srgbClr val="006600"/>
                </a:solidFill>
                <a:latin typeface="Arial" panose="020B0604020202020204" pitchFamily="34" charset="0"/>
                <a:cs typeface="Arial" panose="020B0604020202020204" pitchFamily="34" charset="0"/>
              </a:rPr>
              <a:t>mSATA</a:t>
            </a:r>
            <a:r>
              <a:rPr lang="es-ES" sz="2800" b="1" dirty="0">
                <a:solidFill>
                  <a:srgbClr val="006600"/>
                </a:solidFill>
                <a:latin typeface="Arial" panose="020B0604020202020204" pitchFamily="34" charset="0"/>
                <a:cs typeface="Arial" panose="020B0604020202020204" pitchFamily="34" charset="0"/>
              </a:rPr>
              <a:t> Y M.2</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262651" y="1495424"/>
            <a:ext cx="6908616" cy="5032375"/>
          </a:xfrm>
        </p:spPr>
        <p:txBody>
          <a:bodyPr>
            <a:normAutofit/>
          </a:bodyPr>
          <a:lstStyle/>
          <a:p>
            <a:pPr marL="0" indent="0">
              <a:lnSpc>
                <a:spcPct val="100000"/>
              </a:lnSpc>
              <a:spcBef>
                <a:spcPts val="0"/>
              </a:spcBef>
              <a:buNone/>
            </a:pPr>
            <a:r>
              <a:rPr lang="es-419" sz="1800" b="1" dirty="0"/>
              <a:t>INTERFAZ LÓGICA</a:t>
            </a:r>
          </a:p>
          <a:p>
            <a:pPr marL="0" indent="0">
              <a:lnSpc>
                <a:spcPct val="100000"/>
              </a:lnSpc>
              <a:spcBef>
                <a:spcPts val="0"/>
              </a:spcBef>
              <a:buNone/>
            </a:pPr>
            <a:endParaRPr lang="es-CO" sz="1800" b="1" dirty="0"/>
          </a:p>
          <a:p>
            <a:pPr marL="0" indent="0">
              <a:lnSpc>
                <a:spcPct val="100000"/>
              </a:lnSpc>
              <a:spcBef>
                <a:spcPts val="0"/>
              </a:spcBef>
              <a:buNone/>
            </a:pPr>
            <a:r>
              <a:rPr lang="es-419" sz="1800" dirty="0"/>
              <a:t>Una interfaz se refiere al punto de conexión entre dos componentes. En el caso de los discos duros tradicionalmente se acostumbrados a hablar de SATA o USB, aunque también hay otras como </a:t>
            </a:r>
            <a:r>
              <a:rPr lang="es-419" sz="1800" dirty="0" err="1"/>
              <a:t>eSATA</a:t>
            </a:r>
            <a:r>
              <a:rPr lang="es-419" sz="1800" dirty="0"/>
              <a:t>, </a:t>
            </a:r>
            <a:r>
              <a:rPr lang="es-419" sz="1800" dirty="0" err="1"/>
              <a:t>Firewire</a:t>
            </a:r>
            <a:r>
              <a:rPr lang="es-419" sz="1800" dirty="0"/>
              <a:t> o Thunderbolt.</a:t>
            </a:r>
            <a:endParaRPr lang="es-CO" sz="1800" dirty="0"/>
          </a:p>
          <a:p>
            <a:pPr marL="0" indent="0">
              <a:lnSpc>
                <a:spcPct val="100000"/>
              </a:lnSpc>
              <a:spcBef>
                <a:spcPts val="0"/>
              </a:spcBef>
              <a:buNone/>
            </a:pPr>
            <a:endParaRPr lang="es-CO" sz="1800" b="1" dirty="0"/>
          </a:p>
          <a:p>
            <a:pPr marL="0" indent="0">
              <a:lnSpc>
                <a:spcPct val="100000"/>
              </a:lnSpc>
              <a:spcBef>
                <a:spcPts val="0"/>
              </a:spcBef>
              <a:buNone/>
            </a:pPr>
            <a:r>
              <a:rPr lang="es-419" sz="1800" b="1" dirty="0"/>
              <a:t>PCIe / </a:t>
            </a:r>
            <a:r>
              <a:rPr lang="es-419" sz="1800" b="1" dirty="0" err="1"/>
              <a:t>NVMe</a:t>
            </a:r>
            <a:r>
              <a:rPr lang="es-419" sz="1800" b="1" dirty="0"/>
              <a:t>. </a:t>
            </a:r>
            <a:r>
              <a:rPr lang="es-419" sz="1800" b="1" dirty="0" err="1"/>
              <a:t>NVMe</a:t>
            </a:r>
            <a:r>
              <a:rPr lang="es-419" sz="1800" b="1" dirty="0"/>
              <a:t> </a:t>
            </a:r>
            <a:r>
              <a:rPr lang="es-419" sz="1800" dirty="0"/>
              <a:t>es un nuevo protocolo de transporte y acceso al almacenamiento para unidades flash y de estado sólido (</a:t>
            </a:r>
            <a:r>
              <a:rPr lang="es-419" sz="1800" dirty="0" err="1"/>
              <a:t>SSD</a:t>
            </a:r>
            <a:r>
              <a:rPr lang="es-419" sz="1800" dirty="0"/>
              <a:t>) de última generación que ofrece el rendimiento más alto y los tiempos de respuesta más breves para todos los tipos de cargas de trabajo. El Protocolo </a:t>
            </a:r>
            <a:r>
              <a:rPr lang="es-419" sz="1800" dirty="0" err="1"/>
              <a:t>NVMe</a:t>
            </a:r>
            <a:r>
              <a:rPr lang="es-419" sz="1800" dirty="0"/>
              <a:t> accede al almacenamiento flash a través del bus PCI Express (PCIe), que admite decenas de miles de colas de comando paralelas</a:t>
            </a:r>
          </a:p>
          <a:p>
            <a:pPr marL="0" indent="0">
              <a:lnSpc>
                <a:spcPct val="100000"/>
              </a:lnSpc>
              <a:spcBef>
                <a:spcPts val="0"/>
              </a:spcBef>
              <a:buNone/>
            </a:pPr>
            <a:endParaRPr lang="es-CO" sz="1800" b="1" dirty="0"/>
          </a:p>
          <a:p>
            <a:pPr marL="0" indent="0">
              <a:lnSpc>
                <a:spcPct val="100000"/>
              </a:lnSpc>
              <a:spcBef>
                <a:spcPts val="0"/>
              </a:spcBef>
              <a:buNone/>
            </a:pPr>
            <a:r>
              <a:rPr lang="es-419" sz="1800" b="1" dirty="0"/>
              <a:t>SATA. </a:t>
            </a:r>
            <a:r>
              <a:rPr lang="es-419" sz="1800" dirty="0"/>
              <a:t>Se trata de una interfaz de bus para la transferencia de datos entre la placa base y otros componentes que conectas a ella.</a:t>
            </a:r>
          </a:p>
          <a:p>
            <a:pPr marL="0" indent="0">
              <a:lnSpc>
                <a:spcPct val="100000"/>
              </a:lnSpc>
              <a:spcBef>
                <a:spcPts val="0"/>
              </a:spcBef>
              <a:buNone/>
            </a:pPr>
            <a:endParaRPr lang="es-419" sz="1800" dirty="0"/>
          </a:p>
          <a:p>
            <a:pPr marL="0" indent="0">
              <a:buNone/>
            </a:pPr>
            <a:endParaRPr lang="es-CO" sz="1800" dirty="0"/>
          </a:p>
        </p:txBody>
      </p:sp>
      <p:pic>
        <p:nvPicPr>
          <p:cNvPr id="1026" name="Picture 2" descr="tipos de conexión msata y m.2">
            <a:extLst>
              <a:ext uri="{FF2B5EF4-FFF2-40B4-BE49-F238E27FC236}">
                <a16:creationId xmlns:a16="http://schemas.microsoft.com/office/drawing/2014/main" id="{FA36AFD1-7A20-4674-BD53-82B18C2EE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507" y="1825625"/>
            <a:ext cx="5092493" cy="3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ORGANIZACIÓN DE COMPUTADORAS</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p:txBody>
          <a:bodyPr>
            <a:normAutofit fontScale="92500" lnSpcReduction="10000"/>
          </a:bodyPr>
          <a:lstStyle/>
          <a:p>
            <a:pPr marL="0" indent="0">
              <a:lnSpc>
                <a:spcPct val="120000"/>
              </a:lnSpc>
              <a:spcBef>
                <a:spcPts val="0"/>
              </a:spcBef>
              <a:buNone/>
            </a:pPr>
            <a:r>
              <a:rPr lang="es-419" sz="2100" dirty="0"/>
              <a:t>La organización de computadoras hace referencia a las unidades funcionales de una computadora como la unidad central de procesamiento, las unidades de almacenamiento, los dispositivos de entrada/salida y sus interconexiones.</a:t>
            </a:r>
          </a:p>
          <a:p>
            <a:pPr marL="0" indent="0">
              <a:lnSpc>
                <a:spcPct val="120000"/>
              </a:lnSpc>
              <a:spcBef>
                <a:spcPts val="0"/>
              </a:spcBef>
              <a:buNone/>
            </a:pPr>
            <a:endParaRPr lang="es-419" sz="2100" dirty="0"/>
          </a:p>
          <a:p>
            <a:pPr marL="0" indent="0">
              <a:lnSpc>
                <a:spcPct val="120000"/>
              </a:lnSpc>
              <a:spcBef>
                <a:spcPts val="0"/>
              </a:spcBef>
              <a:buNone/>
            </a:pPr>
            <a:r>
              <a:rPr lang="es-419" sz="2100" dirty="0"/>
              <a:t>La organización de una computadora y su arquitectura están relacionadas. La arquitectura se enfoca a la forma de construir las unidades funcionales para que realicen las funciones especificadas por su organización, al igual que su forma de comunicarse e interactuar entre ellas. </a:t>
            </a:r>
          </a:p>
          <a:p>
            <a:pPr marL="0" indent="0">
              <a:lnSpc>
                <a:spcPct val="120000"/>
              </a:lnSpc>
              <a:spcBef>
                <a:spcPts val="0"/>
              </a:spcBef>
              <a:buNone/>
            </a:pPr>
            <a:endParaRPr lang="es-419" sz="2100" dirty="0"/>
          </a:p>
          <a:p>
            <a:pPr marL="0" indent="0">
              <a:lnSpc>
                <a:spcPct val="120000"/>
              </a:lnSpc>
              <a:spcBef>
                <a:spcPts val="0"/>
              </a:spcBef>
              <a:buNone/>
            </a:pPr>
            <a:r>
              <a:rPr lang="es-419" sz="2100" dirty="0"/>
              <a:t>Un ejemplo de atributos de la arquitectura computacional son el número de bits usados para representar los tipos de datos, mecanismos de entrada/salida, entre otros. </a:t>
            </a:r>
          </a:p>
          <a:p>
            <a:pPr marL="0" indent="0">
              <a:lnSpc>
                <a:spcPct val="120000"/>
              </a:lnSpc>
              <a:spcBef>
                <a:spcPts val="0"/>
              </a:spcBef>
              <a:buNone/>
            </a:pPr>
            <a:endParaRPr lang="es-419" sz="2100" dirty="0"/>
          </a:p>
          <a:p>
            <a:pPr marL="0" indent="0">
              <a:lnSpc>
                <a:spcPct val="120000"/>
              </a:lnSpc>
              <a:spcBef>
                <a:spcPts val="0"/>
              </a:spcBef>
              <a:buNone/>
            </a:pPr>
            <a:r>
              <a:rPr lang="es-419" sz="2100" dirty="0"/>
              <a:t>Algunos de los atributos de la organización son las interfaces entre la computadora y los periféricos, las señales de control en el hardware y la tecnología de la memoria usada.</a:t>
            </a:r>
          </a:p>
          <a:p>
            <a:endParaRPr lang="es-CO" dirty="0"/>
          </a:p>
        </p:txBody>
      </p:sp>
    </p:spTree>
    <p:extLst>
      <p:ext uri="{BB962C8B-B14F-4D97-AF65-F5344CB8AC3E}">
        <p14:creationId xmlns:p14="http://schemas.microsoft.com/office/powerpoint/2010/main" val="3509675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8610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COMPONENTES FÍSICOS DE UN COMPUTADOR</a:t>
            </a:r>
            <a:endParaRPr lang="es-CO" sz="2800" dirty="0"/>
          </a:p>
        </p:txBody>
      </p:sp>
      <p:pic>
        <p:nvPicPr>
          <p:cNvPr id="9" name="Imagen 8">
            <a:extLst>
              <a:ext uri="{FF2B5EF4-FFF2-40B4-BE49-F238E27FC236}">
                <a16:creationId xmlns:a16="http://schemas.microsoft.com/office/drawing/2014/main" id="{A49C2D1A-DE8E-4864-9D90-B23BD6CF3846}"/>
              </a:ext>
            </a:extLst>
          </p:cNvPr>
          <p:cNvPicPr>
            <a:picLocks noChangeAspect="1"/>
          </p:cNvPicPr>
          <p:nvPr/>
        </p:nvPicPr>
        <p:blipFill>
          <a:blip r:embed="rId3"/>
          <a:stretch>
            <a:fillRect/>
          </a:stretch>
        </p:blipFill>
        <p:spPr>
          <a:xfrm>
            <a:off x="2170678" y="1447800"/>
            <a:ext cx="7850644" cy="4809066"/>
          </a:xfrm>
          <a:prstGeom prst="rect">
            <a:avLst/>
          </a:prstGeom>
        </p:spPr>
      </p:pic>
    </p:spTree>
    <p:extLst>
      <p:ext uri="{BB962C8B-B14F-4D97-AF65-F5344CB8AC3E}">
        <p14:creationId xmlns:p14="http://schemas.microsoft.com/office/powerpoint/2010/main" val="226118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3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AD6FA9-2D04-4D7D-A090-5138055E51BE}"/>
              </a:ext>
            </a:extLst>
          </p:cNvPr>
          <p:cNvPicPr>
            <a:picLocks noChangeAspect="1"/>
          </p:cNvPicPr>
          <p:nvPr/>
        </p:nvPicPr>
        <p:blipFill>
          <a:blip r:embed="rId2"/>
          <a:stretch>
            <a:fillRect/>
          </a:stretch>
        </p:blipFill>
        <p:spPr>
          <a:xfrm>
            <a:off x="10843" y="1155"/>
            <a:ext cx="12181157" cy="6855688"/>
          </a:xfrm>
          <a:prstGeom prst="rect">
            <a:avLst/>
          </a:prstGeom>
        </p:spPr>
      </p:pic>
      <p:sp>
        <p:nvSpPr>
          <p:cNvPr id="28" name="Rectángulo: esquinas redondeadas 27">
            <a:extLst>
              <a:ext uri="{FF2B5EF4-FFF2-40B4-BE49-F238E27FC236}">
                <a16:creationId xmlns:a16="http://schemas.microsoft.com/office/drawing/2014/main" id="{D97DBCCC-04D2-4CB4-81A3-7034CC1032F6}"/>
              </a:ext>
            </a:extLst>
          </p:cNvPr>
          <p:cNvSpPr/>
          <p:nvPr/>
        </p:nvSpPr>
        <p:spPr>
          <a:xfrm>
            <a:off x="2920181" y="1401097"/>
            <a:ext cx="8155855" cy="2286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B5CA7093-392A-4C89-BD87-BF04E6A456F7}"/>
              </a:ext>
            </a:extLst>
          </p:cNvPr>
          <p:cNvSpPr/>
          <p:nvPr/>
        </p:nvSpPr>
        <p:spPr>
          <a:xfrm>
            <a:off x="216987" y="1599938"/>
            <a:ext cx="2438400" cy="1321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MEMORIA PRIMARIA</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Almacena datos de entrada.</a:t>
            </a:r>
          </a:p>
          <a:p>
            <a:pPr algn="ctr"/>
            <a:r>
              <a:rPr lang="es-CO" sz="1200" dirty="0">
                <a:latin typeface="Arial" panose="020B0604020202020204" pitchFamily="34" charset="0"/>
                <a:cs typeface="Arial" panose="020B0604020202020204" pitchFamily="34" charset="0"/>
              </a:rPr>
              <a:t>Almacena todas las instrucciones del programa.</a:t>
            </a:r>
          </a:p>
          <a:p>
            <a:pPr algn="ctr"/>
            <a:r>
              <a:rPr lang="es-CO" sz="1200" dirty="0">
                <a:latin typeface="Arial" panose="020B0604020202020204" pitchFamily="34" charset="0"/>
                <a:cs typeface="Arial" panose="020B0604020202020204" pitchFamily="34" charset="0"/>
              </a:rPr>
              <a:t>Almacena resultados</a:t>
            </a:r>
          </a:p>
        </p:txBody>
      </p:sp>
      <p:sp>
        <p:nvSpPr>
          <p:cNvPr id="6" name="Rectángulo 5">
            <a:extLst>
              <a:ext uri="{FF2B5EF4-FFF2-40B4-BE49-F238E27FC236}">
                <a16:creationId xmlns:a16="http://schemas.microsoft.com/office/drawing/2014/main" id="{2BB1B6FB-17E7-4903-BA79-0089A768E3C5}"/>
              </a:ext>
            </a:extLst>
          </p:cNvPr>
          <p:cNvSpPr/>
          <p:nvPr/>
        </p:nvSpPr>
        <p:spPr>
          <a:xfrm>
            <a:off x="3035703" y="1599938"/>
            <a:ext cx="7902263" cy="877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REGISTROS DE LA UNIDAD CENTRAL DE PROCESAMIENTO</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Almacena el contexto de la instrucción que se esta ejecutando, tanto para la instrucción en ejecución como los datos con los que va a operar</a:t>
            </a:r>
          </a:p>
        </p:txBody>
      </p:sp>
      <p:sp>
        <p:nvSpPr>
          <p:cNvPr id="7" name="Rectángulo 6">
            <a:extLst>
              <a:ext uri="{FF2B5EF4-FFF2-40B4-BE49-F238E27FC236}">
                <a16:creationId xmlns:a16="http://schemas.microsoft.com/office/drawing/2014/main" id="{CEEFF467-3B82-42CD-A110-C5A3D973B179}"/>
              </a:ext>
            </a:extLst>
          </p:cNvPr>
          <p:cNvSpPr/>
          <p:nvPr/>
        </p:nvSpPr>
        <p:spPr>
          <a:xfrm>
            <a:off x="3035703" y="2618094"/>
            <a:ext cx="3816000" cy="877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UNIDAD DE CONTROL</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Interpreta y ejecuta instrucciones y genera las señales de control para habilitar las operaciones</a:t>
            </a:r>
          </a:p>
        </p:txBody>
      </p:sp>
      <p:sp>
        <p:nvSpPr>
          <p:cNvPr id="8" name="Rectángulo 7">
            <a:extLst>
              <a:ext uri="{FF2B5EF4-FFF2-40B4-BE49-F238E27FC236}">
                <a16:creationId xmlns:a16="http://schemas.microsoft.com/office/drawing/2014/main" id="{F03E84BF-8D5A-41CA-B26E-ECE352404F76}"/>
              </a:ext>
            </a:extLst>
          </p:cNvPr>
          <p:cNvSpPr/>
          <p:nvPr/>
        </p:nvSpPr>
        <p:spPr>
          <a:xfrm>
            <a:off x="7121966" y="2618093"/>
            <a:ext cx="3816000" cy="877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UNIDADES DE CALCULO</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Realizan operaciones aritméticas y lógicas sobre los datos</a:t>
            </a:r>
          </a:p>
        </p:txBody>
      </p:sp>
      <p:sp>
        <p:nvSpPr>
          <p:cNvPr id="9" name="Rectángulo 8">
            <a:extLst>
              <a:ext uri="{FF2B5EF4-FFF2-40B4-BE49-F238E27FC236}">
                <a16:creationId xmlns:a16="http://schemas.microsoft.com/office/drawing/2014/main" id="{9932064F-76CD-4623-9881-8E47D36A9B65}"/>
              </a:ext>
            </a:extLst>
          </p:cNvPr>
          <p:cNvSpPr/>
          <p:nvPr/>
        </p:nvSpPr>
        <p:spPr>
          <a:xfrm>
            <a:off x="216987" y="3797981"/>
            <a:ext cx="10720979" cy="446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BUSES DE INTERCONEXIÓN. </a:t>
            </a:r>
            <a:r>
              <a:rPr lang="es-CO" sz="1200" dirty="0">
                <a:latin typeface="Arial" panose="020B0604020202020204" pitchFamily="34" charset="0"/>
                <a:cs typeface="Arial" panose="020B0604020202020204" pitchFamily="34" charset="0"/>
              </a:rPr>
              <a:t>Transfiera datos, instrucciones y resultados</a:t>
            </a:r>
          </a:p>
        </p:txBody>
      </p:sp>
      <p:sp>
        <p:nvSpPr>
          <p:cNvPr id="11" name="Rectángulo 10">
            <a:extLst>
              <a:ext uri="{FF2B5EF4-FFF2-40B4-BE49-F238E27FC236}">
                <a16:creationId xmlns:a16="http://schemas.microsoft.com/office/drawing/2014/main" id="{EE7EB65F-F453-4492-8FAF-0E6AD68E39EE}"/>
              </a:ext>
            </a:extLst>
          </p:cNvPr>
          <p:cNvSpPr/>
          <p:nvPr/>
        </p:nvSpPr>
        <p:spPr>
          <a:xfrm>
            <a:off x="216987" y="4546900"/>
            <a:ext cx="3420000" cy="1321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DISPOSITIVOS DE ENTRADA</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Permite el ingreso de los programas a memoria principal y de los datos de entrada</a:t>
            </a:r>
          </a:p>
        </p:txBody>
      </p:sp>
      <p:sp>
        <p:nvSpPr>
          <p:cNvPr id="12" name="Rectángulo 11">
            <a:extLst>
              <a:ext uri="{FF2B5EF4-FFF2-40B4-BE49-F238E27FC236}">
                <a16:creationId xmlns:a16="http://schemas.microsoft.com/office/drawing/2014/main" id="{0231EB2E-12A1-4FF4-A1B4-37A7A878B786}"/>
              </a:ext>
            </a:extLst>
          </p:cNvPr>
          <p:cNvSpPr/>
          <p:nvPr/>
        </p:nvSpPr>
        <p:spPr>
          <a:xfrm>
            <a:off x="7517966" y="4546900"/>
            <a:ext cx="3420000" cy="1321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DISPOSITIVOS DE SALIDA</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Permite el egreso de los resultados desde la memoria principal</a:t>
            </a:r>
          </a:p>
        </p:txBody>
      </p:sp>
      <p:sp>
        <p:nvSpPr>
          <p:cNvPr id="13" name="Rectángulo 12">
            <a:extLst>
              <a:ext uri="{FF2B5EF4-FFF2-40B4-BE49-F238E27FC236}">
                <a16:creationId xmlns:a16="http://schemas.microsoft.com/office/drawing/2014/main" id="{D4AC1109-9E19-45A4-A3BB-052D07EBCE66}"/>
              </a:ext>
            </a:extLst>
          </p:cNvPr>
          <p:cNvSpPr/>
          <p:nvPr/>
        </p:nvSpPr>
        <p:spPr>
          <a:xfrm>
            <a:off x="3867476" y="4546900"/>
            <a:ext cx="3420000" cy="1321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a:latin typeface="Arial" panose="020B0604020202020204" pitchFamily="34" charset="0"/>
                <a:cs typeface="Arial" panose="020B0604020202020204" pitchFamily="34" charset="0"/>
              </a:rPr>
              <a:t>DISPOSITIVOS DE ENTRADA / SALIDA</a:t>
            </a:r>
          </a:p>
          <a:p>
            <a:pPr algn="ctr"/>
            <a:endParaRPr lang="es-CO" sz="1200" b="1" dirty="0">
              <a:latin typeface="Arial" panose="020B0604020202020204" pitchFamily="34" charset="0"/>
              <a:cs typeface="Arial" panose="020B0604020202020204" pitchFamily="34" charset="0"/>
            </a:endParaRPr>
          </a:p>
          <a:p>
            <a:pPr algn="ctr"/>
            <a:r>
              <a:rPr lang="es-CO" sz="1200" dirty="0">
                <a:latin typeface="Arial" panose="020B0604020202020204" pitchFamily="34" charset="0"/>
                <a:cs typeface="Arial" panose="020B0604020202020204" pitchFamily="34" charset="0"/>
              </a:rPr>
              <a:t>Por ejemplo: disco que permite el almacenamiento de datos, instrucciones y resultados con la computadora aun apagada</a:t>
            </a:r>
          </a:p>
        </p:txBody>
      </p:sp>
      <p:cxnSp>
        <p:nvCxnSpPr>
          <p:cNvPr id="15" name="Conector recto de flecha 14">
            <a:extLst>
              <a:ext uri="{FF2B5EF4-FFF2-40B4-BE49-F238E27FC236}">
                <a16:creationId xmlns:a16="http://schemas.microsoft.com/office/drawing/2014/main" id="{3F0354C8-EC21-4280-A3CF-89C7192BBE62}"/>
              </a:ext>
            </a:extLst>
          </p:cNvPr>
          <p:cNvCxnSpPr/>
          <p:nvPr/>
        </p:nvCxnSpPr>
        <p:spPr>
          <a:xfrm>
            <a:off x="1428750" y="2921351"/>
            <a:ext cx="0" cy="8766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56677337-97B3-4481-AC69-31225020D246}"/>
              </a:ext>
            </a:extLst>
          </p:cNvPr>
          <p:cNvCxnSpPr>
            <a:cxnSpLocks/>
          </p:cNvCxnSpPr>
          <p:nvPr/>
        </p:nvCxnSpPr>
        <p:spPr>
          <a:xfrm>
            <a:off x="5501276" y="4244287"/>
            <a:ext cx="0" cy="3026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C1DF1595-6047-487D-B5BE-A3AE68DD332A}"/>
              </a:ext>
            </a:extLst>
          </p:cNvPr>
          <p:cNvCxnSpPr>
            <a:stCxn id="8" idx="2"/>
          </p:cNvCxnSpPr>
          <p:nvPr/>
        </p:nvCxnSpPr>
        <p:spPr>
          <a:xfrm flipH="1">
            <a:off x="9029700" y="3495370"/>
            <a:ext cx="266" cy="302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02C1570-8F9B-41BA-9217-AB104C5CEBF5}"/>
              </a:ext>
            </a:extLst>
          </p:cNvPr>
          <p:cNvCxnSpPr/>
          <p:nvPr/>
        </p:nvCxnSpPr>
        <p:spPr>
          <a:xfrm flipV="1">
            <a:off x="4943475" y="3495370"/>
            <a:ext cx="0" cy="302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964CE7D9-341E-47B9-9B93-566A674AB373}"/>
              </a:ext>
            </a:extLst>
          </p:cNvPr>
          <p:cNvCxnSpPr>
            <a:cxnSpLocks/>
            <a:endCxn id="12" idx="0"/>
          </p:cNvCxnSpPr>
          <p:nvPr/>
        </p:nvCxnSpPr>
        <p:spPr>
          <a:xfrm>
            <a:off x="9227966" y="4244287"/>
            <a:ext cx="0" cy="30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A4FDAB9E-6975-4308-8C9A-EF8499605D36}"/>
              </a:ext>
            </a:extLst>
          </p:cNvPr>
          <p:cNvCxnSpPr/>
          <p:nvPr/>
        </p:nvCxnSpPr>
        <p:spPr>
          <a:xfrm flipV="1">
            <a:off x="1928813" y="4244287"/>
            <a:ext cx="0" cy="30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1C4CA065-128C-4A33-8E8E-847977667515}"/>
              </a:ext>
            </a:extLst>
          </p:cNvPr>
          <p:cNvSpPr txBox="1">
            <a:spLocks/>
          </p:cNvSpPr>
          <p:nvPr/>
        </p:nvSpPr>
        <p:spPr>
          <a:xfrm>
            <a:off x="838200" y="500062"/>
            <a:ext cx="7848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b="1" dirty="0">
                <a:solidFill>
                  <a:srgbClr val="006600"/>
                </a:solidFill>
                <a:latin typeface="Arial" panose="020B0604020202020204" pitchFamily="34" charset="0"/>
                <a:cs typeface="Arial" panose="020B0604020202020204" pitchFamily="34" charset="0"/>
              </a:rPr>
              <a:t>COMPONENTES DE  UNA COMPUTADORA</a:t>
            </a:r>
            <a:endParaRPr lang="es-CO" sz="2800" dirty="0"/>
          </a:p>
        </p:txBody>
      </p:sp>
    </p:spTree>
    <p:extLst>
      <p:ext uri="{BB962C8B-B14F-4D97-AF65-F5344CB8AC3E}">
        <p14:creationId xmlns:p14="http://schemas.microsoft.com/office/powerpoint/2010/main" val="272067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PROCESADOR</a:t>
            </a:r>
            <a:endParaRPr lang="es-CO" sz="2800" dirty="0"/>
          </a:p>
        </p:txBody>
      </p:sp>
      <p:pic>
        <p:nvPicPr>
          <p:cNvPr id="6" name="Picture 4" descr="http://surfpk.com/wp-content/uploads/2012/04/multi-core-processor.jpg">
            <a:extLst>
              <a:ext uri="{FF2B5EF4-FFF2-40B4-BE49-F238E27FC236}">
                <a16:creationId xmlns:a16="http://schemas.microsoft.com/office/drawing/2014/main" id="{1851686F-F7EC-4A7A-AC99-D75E43641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66" y="964659"/>
            <a:ext cx="2615400" cy="22118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s mejores procesadores gaming del momento">
            <a:extLst>
              <a:ext uri="{FF2B5EF4-FFF2-40B4-BE49-F238E27FC236}">
                <a16:creationId xmlns:a16="http://schemas.microsoft.com/office/drawing/2014/main" id="{D4D5A8EC-5207-47BE-B158-69262553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18" y="1594919"/>
            <a:ext cx="3042673" cy="1717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4">
            <a:extLst>
              <a:ext uri="{FF2B5EF4-FFF2-40B4-BE49-F238E27FC236}">
                <a16:creationId xmlns:a16="http://schemas.microsoft.com/office/drawing/2014/main" id="{A0D6262E-D3C5-44BB-A277-529D26017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151" y="3858011"/>
            <a:ext cx="3844649" cy="23487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0AB6266-1E4B-4234-B2E6-EBF2F1BDB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566" y="3681461"/>
            <a:ext cx="3113394" cy="232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0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PROCESADOR</a:t>
            </a:r>
            <a:endParaRPr lang="es-CO" sz="2800" dirty="0"/>
          </a:p>
        </p:txBody>
      </p:sp>
      <p:pic>
        <p:nvPicPr>
          <p:cNvPr id="3" name="Imagen 2">
            <a:extLst>
              <a:ext uri="{FF2B5EF4-FFF2-40B4-BE49-F238E27FC236}">
                <a16:creationId xmlns:a16="http://schemas.microsoft.com/office/drawing/2014/main" id="{398CAD6B-9C62-41D4-9682-7B962DDA6CA9}"/>
              </a:ext>
            </a:extLst>
          </p:cNvPr>
          <p:cNvPicPr>
            <a:picLocks noChangeAspect="1"/>
          </p:cNvPicPr>
          <p:nvPr/>
        </p:nvPicPr>
        <p:blipFill>
          <a:blip r:embed="rId3"/>
          <a:stretch>
            <a:fillRect/>
          </a:stretch>
        </p:blipFill>
        <p:spPr>
          <a:xfrm>
            <a:off x="140233" y="2903415"/>
            <a:ext cx="5057821" cy="1945969"/>
          </a:xfrm>
          <a:prstGeom prst="rect">
            <a:avLst/>
          </a:prstGeom>
        </p:spPr>
      </p:pic>
      <p:sp>
        <p:nvSpPr>
          <p:cNvPr id="5" name="CuadroTexto 4">
            <a:extLst>
              <a:ext uri="{FF2B5EF4-FFF2-40B4-BE49-F238E27FC236}">
                <a16:creationId xmlns:a16="http://schemas.microsoft.com/office/drawing/2014/main" id="{2C746778-9ADA-4B8A-B54B-63AAFC253DC6}"/>
              </a:ext>
            </a:extLst>
          </p:cNvPr>
          <p:cNvSpPr txBox="1"/>
          <p:nvPr/>
        </p:nvSpPr>
        <p:spPr>
          <a:xfrm>
            <a:off x="6206747" y="3476289"/>
            <a:ext cx="1237647" cy="400110"/>
          </a:xfrm>
          <a:prstGeom prst="rect">
            <a:avLst/>
          </a:prstGeom>
          <a:noFill/>
        </p:spPr>
        <p:txBody>
          <a:bodyPr wrap="none" rtlCol="0">
            <a:spAutoFit/>
          </a:bodyPr>
          <a:lstStyle/>
          <a:p>
            <a:r>
              <a:rPr lang="es-CO" sz="2000" dirty="0"/>
              <a:t>Interpreta</a:t>
            </a:r>
            <a:endParaRPr lang="es-419" sz="2000" dirty="0"/>
          </a:p>
        </p:txBody>
      </p:sp>
      <p:pic>
        <p:nvPicPr>
          <p:cNvPr id="10" name="Imagen 9">
            <a:extLst>
              <a:ext uri="{FF2B5EF4-FFF2-40B4-BE49-F238E27FC236}">
                <a16:creationId xmlns:a16="http://schemas.microsoft.com/office/drawing/2014/main" id="{E0F42B0A-D6B3-4A35-A705-3C5E31A94CC3}"/>
              </a:ext>
            </a:extLst>
          </p:cNvPr>
          <p:cNvPicPr>
            <a:picLocks noChangeAspect="1"/>
          </p:cNvPicPr>
          <p:nvPr/>
        </p:nvPicPr>
        <p:blipFill>
          <a:blip r:embed="rId4"/>
          <a:stretch>
            <a:fillRect/>
          </a:stretch>
        </p:blipFill>
        <p:spPr>
          <a:xfrm>
            <a:off x="7815647" y="2078228"/>
            <a:ext cx="4236120" cy="3846397"/>
          </a:xfrm>
          <a:prstGeom prst="rect">
            <a:avLst/>
          </a:prstGeom>
        </p:spPr>
      </p:pic>
      <p:sp>
        <p:nvSpPr>
          <p:cNvPr id="11" name="Flecha: a la derecha 10">
            <a:extLst>
              <a:ext uri="{FF2B5EF4-FFF2-40B4-BE49-F238E27FC236}">
                <a16:creationId xmlns:a16="http://schemas.microsoft.com/office/drawing/2014/main" id="{F45B3164-B10F-48EF-9A6E-D4A0C6ACB711}"/>
              </a:ext>
            </a:extLst>
          </p:cNvPr>
          <p:cNvSpPr/>
          <p:nvPr/>
        </p:nvSpPr>
        <p:spPr>
          <a:xfrm>
            <a:off x="5530171" y="3667467"/>
            <a:ext cx="2590800" cy="78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100228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FABRICANTES DE PROCESADORES</a:t>
            </a:r>
            <a:endParaRPr lang="es-CO" sz="2800" dirty="0"/>
          </a:p>
        </p:txBody>
      </p:sp>
      <p:pic>
        <p:nvPicPr>
          <p:cNvPr id="10" name="Elementos multimedia en línea 5" title="How Intel Makes Chips: Concept to Customer">
            <a:hlinkClick r:id="" action="ppaction://media"/>
            <a:extLst>
              <a:ext uri="{FF2B5EF4-FFF2-40B4-BE49-F238E27FC236}">
                <a16:creationId xmlns:a16="http://schemas.microsoft.com/office/drawing/2014/main" id="{2A1B9B7C-D7D0-46E3-9A86-D7ABCB1D0A64}"/>
              </a:ext>
            </a:extLst>
          </p:cNvPr>
          <p:cNvPicPr>
            <a:picLocks noRot="1" noChangeAspect="1"/>
          </p:cNvPicPr>
          <p:nvPr>
            <a:videoFile r:link="rId1"/>
          </p:nvPr>
        </p:nvPicPr>
        <p:blipFill>
          <a:blip r:embed="rId4"/>
          <a:stretch>
            <a:fillRect/>
          </a:stretch>
        </p:blipFill>
        <p:spPr>
          <a:xfrm>
            <a:off x="3779374" y="3073400"/>
            <a:ext cx="5585752" cy="3155950"/>
          </a:xfrm>
          <a:prstGeom prst="rect">
            <a:avLst/>
          </a:prstGeom>
        </p:spPr>
      </p:pic>
      <p:sp>
        <p:nvSpPr>
          <p:cNvPr id="11" name="CuadroTexto 10">
            <a:extLst>
              <a:ext uri="{FF2B5EF4-FFF2-40B4-BE49-F238E27FC236}">
                <a16:creationId xmlns:a16="http://schemas.microsoft.com/office/drawing/2014/main" id="{774728E0-5A3D-40A5-93EB-0BA19E039DDE}"/>
              </a:ext>
            </a:extLst>
          </p:cNvPr>
          <p:cNvSpPr txBox="1"/>
          <p:nvPr/>
        </p:nvSpPr>
        <p:spPr>
          <a:xfrm>
            <a:off x="476250" y="1426046"/>
            <a:ext cx="6096000" cy="1754326"/>
          </a:xfrm>
          <a:prstGeom prst="rect">
            <a:avLst/>
          </a:prstGeom>
          <a:noFill/>
        </p:spPr>
        <p:txBody>
          <a:bodyPr wrap="square">
            <a:spAutoFit/>
          </a:bodyPr>
          <a:lstStyle/>
          <a:p>
            <a:pPr marL="342900" indent="-342900">
              <a:buAutoNum type="arabicPeriod"/>
            </a:pPr>
            <a:r>
              <a:rPr lang="es-CO" dirty="0">
                <a:cs typeface="Arial" panose="020B0604020202020204" pitchFamily="34" charset="0"/>
              </a:rPr>
              <a:t>INTEL </a:t>
            </a:r>
            <a:r>
              <a:rPr lang="es-CO" dirty="0">
                <a:cs typeface="Arial" panose="020B0604020202020204" pitchFamily="34" charset="0"/>
                <a:hlinkClick r:id="rId5"/>
              </a:rPr>
              <a:t>https://www.intel.la/</a:t>
            </a:r>
            <a:endParaRPr lang="es-CO" dirty="0">
              <a:cs typeface="Arial" panose="020B0604020202020204" pitchFamily="34" charset="0"/>
            </a:endParaRPr>
          </a:p>
          <a:p>
            <a:pPr marL="342900" indent="-342900">
              <a:buAutoNum type="arabicPeriod"/>
            </a:pPr>
            <a:r>
              <a:rPr lang="es-CO" dirty="0">
                <a:cs typeface="Arial" panose="020B0604020202020204" pitchFamily="34" charset="0"/>
              </a:rPr>
              <a:t>AMD </a:t>
            </a:r>
            <a:r>
              <a:rPr lang="es-CO" dirty="0">
                <a:cs typeface="Arial" panose="020B0604020202020204" pitchFamily="34" charset="0"/>
                <a:hlinkClick r:id="rId6"/>
              </a:rPr>
              <a:t>https://www.amd.com/es</a:t>
            </a:r>
            <a:endParaRPr lang="es-CO" dirty="0">
              <a:cs typeface="Arial" panose="020B0604020202020204" pitchFamily="34" charset="0"/>
            </a:endParaRPr>
          </a:p>
          <a:p>
            <a:pPr marL="342900" indent="-342900">
              <a:buAutoNum type="arabicPeriod"/>
            </a:pPr>
            <a:r>
              <a:rPr lang="es-CO" dirty="0">
                <a:cs typeface="Arial" panose="020B0604020202020204" pitchFamily="34" charset="0"/>
              </a:rPr>
              <a:t>QUALCOMM </a:t>
            </a:r>
            <a:r>
              <a:rPr lang="es-CO" dirty="0">
                <a:cs typeface="Arial" panose="020B0604020202020204" pitchFamily="34" charset="0"/>
                <a:hlinkClick r:id="rId7"/>
              </a:rPr>
              <a:t>https://www.qualcomm.com/</a:t>
            </a:r>
            <a:endParaRPr lang="es-CO" dirty="0">
              <a:cs typeface="Arial" panose="020B0604020202020204" pitchFamily="34" charset="0"/>
            </a:endParaRPr>
          </a:p>
          <a:p>
            <a:pPr marL="342900" indent="-342900">
              <a:buAutoNum type="arabicPeriod"/>
            </a:pPr>
            <a:r>
              <a:rPr lang="es-CO" dirty="0">
                <a:cs typeface="Arial" panose="020B0604020202020204" pitchFamily="34" charset="0"/>
              </a:rPr>
              <a:t>MEDIA TEK </a:t>
            </a:r>
            <a:r>
              <a:rPr lang="es-CO" dirty="0">
                <a:cs typeface="Arial" panose="020B0604020202020204" pitchFamily="34" charset="0"/>
                <a:hlinkClick r:id="rId7"/>
              </a:rPr>
              <a:t>https://www.qualcomm.com/</a:t>
            </a:r>
            <a:endParaRPr lang="es-CO" dirty="0">
              <a:cs typeface="Arial" panose="020B0604020202020204" pitchFamily="34" charset="0"/>
            </a:endParaRPr>
          </a:p>
          <a:p>
            <a:pPr marL="342900" indent="-342900">
              <a:buAutoNum type="arabicPeriod"/>
            </a:pPr>
            <a:r>
              <a:rPr lang="es-CO" dirty="0">
                <a:cs typeface="Arial" panose="020B0604020202020204" pitchFamily="34" charset="0"/>
              </a:rPr>
              <a:t>TSMC </a:t>
            </a:r>
            <a:r>
              <a:rPr lang="es-CO" dirty="0">
                <a:cs typeface="Arial" panose="020B0604020202020204" pitchFamily="34" charset="0"/>
                <a:hlinkClick r:id="rId8"/>
              </a:rPr>
              <a:t>https://www.tsmc.com/english</a:t>
            </a:r>
            <a:endParaRPr lang="es-CO" dirty="0">
              <a:cs typeface="Arial" panose="020B0604020202020204" pitchFamily="34" charset="0"/>
            </a:endParaRPr>
          </a:p>
          <a:p>
            <a:pPr marL="342900" indent="-342900">
              <a:buAutoNum type="arabicPeriod"/>
            </a:pP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4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err="1">
                <a:solidFill>
                  <a:srgbClr val="006600"/>
                </a:solidFill>
                <a:latin typeface="Arial" panose="020B0604020202020204" pitchFamily="34" charset="0"/>
                <a:cs typeface="Arial" panose="020B0604020202020204" pitchFamily="34" charset="0"/>
              </a:rPr>
              <a:t>MAIN</a:t>
            </a:r>
            <a:r>
              <a:rPr lang="es-ES" sz="2800" b="1" dirty="0">
                <a:solidFill>
                  <a:srgbClr val="006600"/>
                </a:solidFill>
                <a:latin typeface="Arial" panose="020B0604020202020204" pitchFamily="34" charset="0"/>
                <a:cs typeface="Arial" panose="020B0604020202020204" pitchFamily="34" charset="0"/>
              </a:rPr>
              <a:t> </a:t>
            </a:r>
            <a:r>
              <a:rPr lang="es-ES" sz="2800" b="1" dirty="0" err="1">
                <a:solidFill>
                  <a:srgbClr val="006600"/>
                </a:solidFill>
                <a:latin typeface="Arial" panose="020B0604020202020204" pitchFamily="34" charset="0"/>
                <a:cs typeface="Arial" panose="020B0604020202020204" pitchFamily="34" charset="0"/>
              </a:rPr>
              <a:t>BOARD</a:t>
            </a:r>
            <a:r>
              <a:rPr lang="es-ES" sz="2800" b="1" dirty="0">
                <a:solidFill>
                  <a:srgbClr val="006600"/>
                </a:solidFill>
                <a:latin typeface="Arial" panose="020B0604020202020204" pitchFamily="34" charset="0"/>
                <a:cs typeface="Arial" panose="020B0604020202020204" pitchFamily="34" charset="0"/>
              </a:rPr>
              <a:t> – TARJETA MADRE</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838200" y="1825625"/>
            <a:ext cx="4097867" cy="4888442"/>
          </a:xfrm>
        </p:spPr>
        <p:txBody>
          <a:bodyPr>
            <a:normAutofit/>
          </a:bodyPr>
          <a:lstStyle/>
          <a:p>
            <a:pPr marL="0" indent="0">
              <a:lnSpc>
                <a:spcPct val="100000"/>
              </a:lnSpc>
              <a:spcBef>
                <a:spcPts val="0"/>
              </a:spcBef>
              <a:buNone/>
            </a:pPr>
            <a:r>
              <a:rPr lang="es-419" sz="1800" dirty="0"/>
              <a:t>La </a:t>
            </a:r>
            <a:r>
              <a:rPr lang="es-419" sz="1800" dirty="0" err="1"/>
              <a:t>Main</a:t>
            </a:r>
            <a:r>
              <a:rPr lang="es-419" sz="1800" dirty="0"/>
              <a:t> </a:t>
            </a:r>
            <a:r>
              <a:rPr lang="es-419" sz="1800" dirty="0" err="1"/>
              <a:t>Board</a:t>
            </a:r>
            <a:r>
              <a:rPr lang="es-419" sz="1800" dirty="0"/>
              <a:t>, placa madre o placa base, es una placa de circuito impreso en la que se conectan los componentes que constituyen el computador. Tiene instalados una serie de circuitos integrados, entre los que se encuentra el chipset, que sirve como centro de conexión entre el microprocesador, la memoria de acceso aleatorio (RAM), las ranuras de expansión y otros dispositivos.</a:t>
            </a:r>
          </a:p>
          <a:p>
            <a:endParaRPr lang="es-CO" dirty="0"/>
          </a:p>
        </p:txBody>
      </p:sp>
      <p:pic>
        <p:nvPicPr>
          <p:cNvPr id="4" name="Picture 4" descr="https://www.pc-durchblicker.de/wp-content/uploads/2013/08/Mainboard_cc_freddy2001_wikimediacommons.png">
            <a:extLst>
              <a:ext uri="{FF2B5EF4-FFF2-40B4-BE49-F238E27FC236}">
                <a16:creationId xmlns:a16="http://schemas.microsoft.com/office/drawing/2014/main" id="{0BA3B5FC-C5F8-4B5A-8B5D-24414E7FF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568" y="1781561"/>
            <a:ext cx="6810076" cy="434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01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err="1">
                <a:solidFill>
                  <a:srgbClr val="006600"/>
                </a:solidFill>
                <a:latin typeface="Arial" panose="020B0604020202020204" pitchFamily="34" charset="0"/>
                <a:cs typeface="Arial" panose="020B0604020202020204" pitchFamily="34" charset="0"/>
              </a:rPr>
              <a:t>MAIN</a:t>
            </a:r>
            <a:r>
              <a:rPr lang="es-ES" sz="2800" b="1" dirty="0">
                <a:solidFill>
                  <a:srgbClr val="006600"/>
                </a:solidFill>
                <a:latin typeface="Arial" panose="020B0604020202020204" pitchFamily="34" charset="0"/>
                <a:cs typeface="Arial" panose="020B0604020202020204" pitchFamily="34" charset="0"/>
              </a:rPr>
              <a:t> </a:t>
            </a:r>
            <a:r>
              <a:rPr lang="es-ES" sz="2800" b="1" dirty="0" err="1">
                <a:solidFill>
                  <a:srgbClr val="006600"/>
                </a:solidFill>
                <a:latin typeface="Arial" panose="020B0604020202020204" pitchFamily="34" charset="0"/>
                <a:cs typeface="Arial" panose="020B0604020202020204" pitchFamily="34" charset="0"/>
              </a:rPr>
              <a:t>BOARD</a:t>
            </a:r>
            <a:r>
              <a:rPr lang="es-ES" sz="2800" b="1" dirty="0">
                <a:solidFill>
                  <a:srgbClr val="006600"/>
                </a:solidFill>
                <a:latin typeface="Arial" panose="020B0604020202020204" pitchFamily="34" charset="0"/>
                <a:cs typeface="Arial" panose="020B0604020202020204" pitchFamily="34" charset="0"/>
              </a:rPr>
              <a:t> – TARJETA MADRE</a:t>
            </a:r>
            <a:endParaRPr lang="es-CO" sz="2800" dirty="0"/>
          </a:p>
        </p:txBody>
      </p:sp>
      <p:pic>
        <p:nvPicPr>
          <p:cNvPr id="7" name="Picture 2" descr="Resultado de imagen para PARTES DE LA PLACA MADRE de intel">
            <a:extLst>
              <a:ext uri="{FF2B5EF4-FFF2-40B4-BE49-F238E27FC236}">
                <a16:creationId xmlns:a16="http://schemas.microsoft.com/office/drawing/2014/main" id="{90B5BBAE-1FF5-4E49-88CC-3A63A844E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67" y="1498679"/>
            <a:ext cx="7708231" cy="475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317A7-2BFD-8B3A-540D-9B6B272226F6}"/>
              </a:ext>
            </a:extLst>
          </p:cNvPr>
          <p:cNvSpPr>
            <a:spLocks noGrp="1"/>
          </p:cNvSpPr>
          <p:nvPr>
            <p:ph type="title"/>
          </p:nvPr>
        </p:nvSpPr>
        <p:spPr>
          <a:xfrm>
            <a:off x="838200" y="500062"/>
            <a:ext cx="7848600" cy="1325563"/>
          </a:xfrm>
        </p:spPr>
        <p:txBody>
          <a:bodyPr>
            <a:normAutofit/>
          </a:bodyPr>
          <a:lstStyle/>
          <a:p>
            <a:r>
              <a:rPr lang="es-ES" sz="2800" b="1" dirty="0">
                <a:solidFill>
                  <a:srgbClr val="006600"/>
                </a:solidFill>
                <a:latin typeface="Arial" panose="020B0604020202020204" pitchFamily="34" charset="0"/>
                <a:cs typeface="Arial" panose="020B0604020202020204" pitchFamily="34" charset="0"/>
              </a:rPr>
              <a:t>MEMORIA DE ACCESO ALEATORIO</a:t>
            </a:r>
            <a:endParaRPr lang="es-CO" sz="2800" dirty="0"/>
          </a:p>
        </p:txBody>
      </p:sp>
      <p:sp>
        <p:nvSpPr>
          <p:cNvPr id="3" name="Marcador de contenido 2">
            <a:extLst>
              <a:ext uri="{FF2B5EF4-FFF2-40B4-BE49-F238E27FC236}">
                <a16:creationId xmlns:a16="http://schemas.microsoft.com/office/drawing/2014/main" id="{E0F37975-2479-4C0F-5D88-766928B1984E}"/>
              </a:ext>
            </a:extLst>
          </p:cNvPr>
          <p:cNvSpPr>
            <a:spLocks noGrp="1"/>
          </p:cNvSpPr>
          <p:nvPr>
            <p:ph idx="1"/>
          </p:nvPr>
        </p:nvSpPr>
        <p:spPr>
          <a:xfrm>
            <a:off x="304800" y="1644650"/>
            <a:ext cx="4097867" cy="4351338"/>
          </a:xfrm>
        </p:spPr>
        <p:txBody>
          <a:bodyPr>
            <a:normAutofit/>
          </a:bodyPr>
          <a:lstStyle/>
          <a:p>
            <a:pPr marL="0" indent="0">
              <a:lnSpc>
                <a:spcPct val="100000"/>
              </a:lnSpc>
              <a:spcBef>
                <a:spcPts val="0"/>
              </a:spcBef>
              <a:buNone/>
            </a:pPr>
            <a:r>
              <a:rPr lang="es-419" sz="1800" dirty="0"/>
              <a:t>RAM es el acrónimo de </a:t>
            </a:r>
            <a:r>
              <a:rPr lang="es-419" sz="1800" dirty="0" err="1"/>
              <a:t>Random</a:t>
            </a:r>
            <a:r>
              <a:rPr lang="es-419" sz="1800" dirty="0"/>
              <a:t> Access </a:t>
            </a:r>
            <a:r>
              <a:rPr lang="es-419" sz="1800" dirty="0" err="1"/>
              <a:t>Memory</a:t>
            </a:r>
            <a:r>
              <a:rPr lang="es-419" sz="1800" dirty="0"/>
              <a:t> (Memoria de Acceso Aleatorio). Se trata de la memoria que, en un equipo informático, es utilizada por un procesador para recibir instrucciones y guardar los resultados.</a:t>
            </a:r>
          </a:p>
          <a:p>
            <a:endParaRPr lang="es-CO" dirty="0"/>
          </a:p>
        </p:txBody>
      </p:sp>
      <p:pic>
        <p:nvPicPr>
          <p:cNvPr id="5" name="Imagen 4">
            <a:extLst>
              <a:ext uri="{FF2B5EF4-FFF2-40B4-BE49-F238E27FC236}">
                <a16:creationId xmlns:a16="http://schemas.microsoft.com/office/drawing/2014/main" id="{8B76FD81-808B-4069-981B-6314A749F156}"/>
              </a:ext>
            </a:extLst>
          </p:cNvPr>
          <p:cNvPicPr>
            <a:picLocks noChangeAspect="1"/>
          </p:cNvPicPr>
          <p:nvPr/>
        </p:nvPicPr>
        <p:blipFill>
          <a:blip r:embed="rId3"/>
          <a:stretch>
            <a:fillRect/>
          </a:stretch>
        </p:blipFill>
        <p:spPr>
          <a:xfrm>
            <a:off x="4829922" y="1834092"/>
            <a:ext cx="6930825" cy="3725462"/>
          </a:xfrm>
          <a:prstGeom prst="rect">
            <a:avLst/>
          </a:prstGeom>
        </p:spPr>
      </p:pic>
    </p:spTree>
    <p:extLst>
      <p:ext uri="{BB962C8B-B14F-4D97-AF65-F5344CB8AC3E}">
        <p14:creationId xmlns:p14="http://schemas.microsoft.com/office/powerpoint/2010/main" val="18399182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1375</Words>
  <Application>Microsoft Office PowerPoint</Application>
  <PresentationFormat>Panorámica</PresentationFormat>
  <Paragraphs>122</Paragraphs>
  <Slides>21</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Calibri Light</vt:lpstr>
      <vt:lpstr>Tema de Office</vt:lpstr>
      <vt:lpstr>ORGANIZACIÓN DE COMPUTADORAS </vt:lpstr>
      <vt:lpstr>ORGANIZACIÓN DE COMPUTADORAS</vt:lpstr>
      <vt:lpstr>Presentación de PowerPoint</vt:lpstr>
      <vt:lpstr>PROCESADOR</vt:lpstr>
      <vt:lpstr>PROCESADOR</vt:lpstr>
      <vt:lpstr>FABRICANTES DE PROCESADORES</vt:lpstr>
      <vt:lpstr>MAIN BOARD – TARJETA MADRE</vt:lpstr>
      <vt:lpstr>MAIN BOARD – TARJETA MADRE</vt:lpstr>
      <vt:lpstr>MEMORIA DE ACCESO ALEATORIO</vt:lpstr>
      <vt:lpstr>MEMORIA DE ACCESO ALEATORIO</vt:lpstr>
      <vt:lpstr>MEMORIA DE ACCESO ALEATORIO</vt:lpstr>
      <vt:lpstr>PERIFÉRICOS</vt:lpstr>
      <vt:lpstr>BUSES DE DATOS</vt:lpstr>
      <vt:lpstr>PERIFÉRICOS</vt:lpstr>
      <vt:lpstr>ALMACENAMIENTO</vt:lpstr>
      <vt:lpstr>INTERFACES</vt:lpstr>
      <vt:lpstr>INTERFACES</vt:lpstr>
      <vt:lpstr>TIPOS DE DISCOS Y CONEXIONES</vt:lpstr>
      <vt:lpstr>DISCOS SSD mSATA Y M.2</vt:lpstr>
      <vt:lpstr>COMPONENTES FÍSICOS DE UN COMPUTADOR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en negrilla,  letra “Nimbus o Arial ”</dc:title>
  <dc:creator>Mariana Correa Ramirez</dc:creator>
  <cp:lastModifiedBy>Juan Camilo Acevedo Bedoya</cp:lastModifiedBy>
  <cp:revision>18</cp:revision>
  <dcterms:created xsi:type="dcterms:W3CDTF">2023-01-18T19:00:43Z</dcterms:created>
  <dcterms:modified xsi:type="dcterms:W3CDTF">2023-08-01T00:43:48Z</dcterms:modified>
</cp:coreProperties>
</file>